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8288000" cy="10287000"/>
  <p:notesSz cx="6858000" cy="9144000"/>
  <p:embeddedFontLst>
    <p:embeddedFont>
      <p:font typeface="Another Shabby" panose="020B0604020202020204" charset="0"/>
      <p:regular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nva Sans" panose="020B0604020202020204" charset="0"/>
      <p:regular r:id="rId32"/>
    </p:embeddedFont>
    <p:embeddedFont>
      <p:font typeface="Hit and Run" panose="020B0604020202020204" charset="0"/>
      <p:regular r:id="rId33"/>
    </p:embeddedFont>
    <p:embeddedFont>
      <p:font typeface="Poppins" panose="020B0604020202020204" charset="-18"/>
      <p:regular r:id="rId34"/>
    </p:embeddedFont>
    <p:embeddedFont>
      <p:font typeface="Poppins Bold" panose="020B0604020202020204" charset="-18"/>
      <p:regular r:id="rId35"/>
    </p:embeddedFont>
    <p:embeddedFont>
      <p:font typeface="Poppins Bold Italics" panose="020B0604020202020204" charset="-18"/>
      <p:regular r:id="rId36"/>
    </p:embeddedFont>
    <p:embeddedFont>
      <p:font typeface="TT Fors Bold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30.svg"/><Relationship Id="rId7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ocs.google.com/spreadsheets/d/1DUF2isFWsqVSYhbaACYtbgcLi_YjDqpE3GLQIVgkKQg/edit#gid=6985111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58840" y="1108553"/>
            <a:ext cx="11859377" cy="8069894"/>
          </a:xfrm>
          <a:prstGeom prst="rect">
            <a:avLst/>
          </a:prstGeom>
          <a:solidFill>
            <a:srgbClr val="132037"/>
          </a:solidFill>
        </p:spPr>
      </p:sp>
      <p:grpSp>
        <p:nvGrpSpPr>
          <p:cNvPr id="3" name="Group 3"/>
          <p:cNvGrpSpPr/>
          <p:nvPr/>
        </p:nvGrpSpPr>
        <p:grpSpPr>
          <a:xfrm>
            <a:off x="5607369" y="1361001"/>
            <a:ext cx="11362320" cy="7512845"/>
            <a:chOff x="0" y="0"/>
            <a:chExt cx="2475720" cy="16369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75720" cy="1636963"/>
            </a:xfrm>
            <a:custGeom>
              <a:avLst/>
              <a:gdLst/>
              <a:ahLst/>
              <a:cxnLst/>
              <a:rect l="l" t="t" r="r" b="b"/>
              <a:pathLst>
                <a:path w="2475720" h="1636963">
                  <a:moveTo>
                    <a:pt x="0" y="0"/>
                  </a:moveTo>
                  <a:lnTo>
                    <a:pt x="2475720" y="0"/>
                  </a:lnTo>
                  <a:lnTo>
                    <a:pt x="2475720" y="1636963"/>
                  </a:lnTo>
                  <a:lnTo>
                    <a:pt x="0" y="1636963"/>
                  </a:lnTo>
                  <a:close/>
                </a:path>
              </a:pathLst>
            </a:custGeom>
            <a:blipFill>
              <a:blip r:embed="rId2"/>
              <a:stretch>
                <a:fillRect t="-444" b="-444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723248" y="3066647"/>
            <a:ext cx="6982269" cy="4153705"/>
            <a:chOff x="0" y="0"/>
            <a:chExt cx="9309692" cy="5538273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9309692" cy="5538273"/>
            </a:xfrm>
            <a:prstGeom prst="rect">
              <a:avLst/>
            </a:prstGeom>
            <a:solidFill>
              <a:srgbClr val="13203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524779" y="599691"/>
              <a:ext cx="8784913" cy="283758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8261"/>
                </a:lnSpc>
              </a:pPr>
              <a:r>
                <a:rPr lang="en-US" sz="7443" spc="811" dirty="0">
                  <a:solidFill>
                    <a:srgbClr val="FFFFFF"/>
                  </a:solidFill>
                  <a:latin typeface="Poppins Bold" panose="020B0604020202020204" charset="-18"/>
                  <a:ea typeface="Hit and Run"/>
                  <a:cs typeface="Poppins Bold" panose="020B0604020202020204" charset="-18"/>
                  <a:sym typeface="Hit and Run"/>
                </a:rPr>
                <a:t>Era</a:t>
              </a:r>
              <a:r>
                <a:rPr lang="en-US" sz="7443" spc="811" dirty="0">
                  <a:solidFill>
                    <a:srgbClr val="FFFFFF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 </a:t>
              </a:r>
              <a:r>
                <a:rPr lang="en-US" sz="7443" spc="811" dirty="0" err="1">
                  <a:solidFill>
                    <a:srgbClr val="FFFFFF"/>
                  </a:solidFill>
                  <a:latin typeface="Hit and Run"/>
                  <a:ea typeface="Hit and Run"/>
                  <a:cs typeface="Hit and Run"/>
                  <a:sym typeface="Hit and Run"/>
                </a:rPr>
                <a:t>Inżyniera</a:t>
              </a:r>
              <a:endParaRPr lang="en-US" sz="7443" spc="811" dirty="0">
                <a:solidFill>
                  <a:srgbClr val="FFFFFF"/>
                </a:solidFill>
                <a:latin typeface="Hit and Run"/>
                <a:ea typeface="Hit and Run"/>
                <a:cs typeface="Hit and Run"/>
                <a:sym typeface="Hit and Run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24779" y="3772722"/>
              <a:ext cx="8260135" cy="12640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780"/>
                </a:lnSpc>
              </a:pPr>
              <a:r>
                <a:rPr lang="en-US" sz="2700" dirty="0" err="1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Nowa</a:t>
              </a:r>
              <a:r>
                <a:rPr lang="en-US" sz="2700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  <a:r>
                <a:rPr lang="en-US" sz="2700" dirty="0" err="1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Rekrutacja</a:t>
              </a:r>
              <a:endParaRPr lang="en-US" sz="2700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marL="0" lvl="0" indent="0" algn="ctr">
                <a:lnSpc>
                  <a:spcPts val="3780"/>
                </a:lnSpc>
              </a:pPr>
              <a:r>
                <a:rPr lang="en-US" sz="2700" dirty="0" err="1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Rok</a:t>
              </a:r>
              <a:r>
                <a:rPr lang="en-US" sz="2700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  <a:r>
                <a:rPr lang="en-US" sz="2700" dirty="0" err="1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szkolny</a:t>
              </a:r>
              <a:r>
                <a:rPr lang="en-US" sz="2700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</a:t>
              </a:r>
              <a:r>
                <a:rPr lang="en-US" sz="2700" dirty="0">
                  <a:solidFill>
                    <a:srgbClr val="FFFFFF"/>
                  </a:solidFill>
                  <a:latin typeface="Poppins Bold" panose="020B0604020202020204" charset="-18"/>
                  <a:ea typeface="Canva Sans"/>
                  <a:cs typeface="Poppins Bold" panose="020B0604020202020204" charset="-18"/>
                  <a:sym typeface="Canva Sans"/>
                </a:rPr>
                <a:t>2025/2026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0" y="9258300"/>
            <a:ext cx="18288000" cy="1020129"/>
          </a:xfrm>
          <a:custGeom>
            <a:avLst/>
            <a:gdLst/>
            <a:ahLst/>
            <a:cxnLst/>
            <a:rect l="l" t="t" r="r" b="b"/>
            <a:pathLst>
              <a:path w="18288000" h="1020129">
                <a:moveTo>
                  <a:pt x="0" y="0"/>
                </a:moveTo>
                <a:lnTo>
                  <a:pt x="18288000" y="0"/>
                </a:lnTo>
                <a:lnTo>
                  <a:pt x="18288000" y="1020129"/>
                </a:lnTo>
                <a:lnTo>
                  <a:pt x="0" y="102012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5719" b="-21432"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67941" y="3627616"/>
            <a:ext cx="9364269" cy="46014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3"/>
              </a:lnSpc>
            </a:pPr>
            <a:r>
              <a:rPr lang="en-US" sz="2179" b="1" u="sng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Dlaczego</a:t>
            </a:r>
            <a:r>
              <a:rPr lang="en-US" sz="2179" b="1" u="sng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79" b="1" u="sng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warto</a:t>
            </a:r>
            <a:r>
              <a:rPr lang="en-US" sz="2179" b="1" u="sng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?</a:t>
            </a:r>
          </a:p>
          <a:p>
            <a:pPr marL="470510" lvl="1" indent="-235255" algn="l">
              <a:lnSpc>
                <a:spcPts val="2833"/>
              </a:lnSpc>
              <a:buFont typeface="Arial"/>
              <a:buChar char="•"/>
            </a:pP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Zajęcia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rozwijają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samodzielność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pewność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siebie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motywację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do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nauki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470510" lvl="1" indent="-235255" algn="l">
              <a:lnSpc>
                <a:spcPts val="2833"/>
              </a:lnSpc>
              <a:buFont typeface="Arial"/>
              <a:buChar char="•"/>
            </a:pP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Pokazujemy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że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nauka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może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być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przyjemna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skuteczna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470510" lvl="1" indent="-235255" algn="l">
              <a:lnSpc>
                <a:spcPts val="2833"/>
              </a:lnSpc>
              <a:buFont typeface="Arial"/>
              <a:buChar char="•"/>
            </a:pP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Uczymy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jak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unikać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„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zakuwania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”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uczyć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się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głową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470510" lvl="1" indent="-235255" algn="l">
              <a:lnSpc>
                <a:spcPts val="2833"/>
              </a:lnSpc>
              <a:buFont typeface="Arial"/>
              <a:buChar char="•"/>
            </a:pP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To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inwestycja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przyszłość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tylko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szkolną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ale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życiową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2833"/>
              </a:lnSpc>
            </a:pPr>
            <a:endParaRPr lang="en-US" sz="217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833"/>
              </a:lnSpc>
            </a:pPr>
            <a:r>
              <a:rPr lang="en-US" sz="2179" b="1" u="sng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Efekty</a:t>
            </a:r>
            <a:r>
              <a:rPr lang="en-US" sz="2179" b="1" u="sng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?</a:t>
            </a:r>
          </a:p>
          <a:p>
            <a:pPr algn="l">
              <a:lnSpc>
                <a:spcPts val="2833"/>
              </a:lnSpc>
            </a:pP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Uczestnicy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wychodzą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zajęć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konkretnymi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narzędziami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które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mogą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od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razu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zastosować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nauce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A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rodzice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widzą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jak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ich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dziecko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zyskuje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kontrolę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nad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swoim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uczeniem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się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–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więcej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czasu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to, co </a:t>
            </a:r>
            <a:r>
              <a:rPr lang="en-US" sz="2179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lubi</a:t>
            </a:r>
            <a:r>
              <a:rPr lang="en-US" sz="2179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</a:p>
          <a:p>
            <a:pPr marL="0" lvl="0" indent="0" algn="l">
              <a:lnSpc>
                <a:spcPts val="2833"/>
              </a:lnSpc>
            </a:pPr>
            <a:endParaRPr lang="en-US" sz="2179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591417" y="2739585"/>
            <a:ext cx="9200287" cy="0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1028700" y="981075"/>
            <a:ext cx="9269393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48"/>
              </a:lnSpc>
            </a:pPr>
            <a:r>
              <a:rPr lang="en-US" sz="6290" b="1" dirty="0">
                <a:solidFill>
                  <a:srgbClr val="F86FB9"/>
                </a:solidFill>
                <a:latin typeface="Poppins Bold"/>
                <a:ea typeface="Poppins Bold"/>
                <a:cs typeface="Poppins Bold"/>
                <a:sym typeface="Poppins Bold"/>
              </a:rPr>
              <a:t>EFEKTYWNI</a:t>
            </a:r>
          </a:p>
          <a:p>
            <a:pPr marL="0" lvl="0" indent="0" algn="l">
              <a:lnSpc>
                <a:spcPts val="3600"/>
              </a:lnSpc>
            </a:pP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(kl. IV-VIII PSP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I-IV SLO)</a:t>
            </a:r>
          </a:p>
        </p:txBody>
      </p:sp>
      <p:sp>
        <p:nvSpPr>
          <p:cNvPr id="5" name="Freeform 5"/>
          <p:cNvSpPr/>
          <p:nvPr/>
        </p:nvSpPr>
        <p:spPr>
          <a:xfrm>
            <a:off x="10248272" y="2093585"/>
            <a:ext cx="8221266" cy="5871354"/>
          </a:xfrm>
          <a:custGeom>
            <a:avLst/>
            <a:gdLst/>
            <a:ahLst/>
            <a:cxnLst/>
            <a:rect l="l" t="t" r="r" b="b"/>
            <a:pathLst>
              <a:path w="8221266" h="5871354">
                <a:moveTo>
                  <a:pt x="0" y="0"/>
                </a:moveTo>
                <a:lnTo>
                  <a:pt x="8221266" y="0"/>
                </a:lnTo>
                <a:lnTo>
                  <a:pt x="8221266" y="5871354"/>
                </a:lnTo>
                <a:lnTo>
                  <a:pt x="0" y="58713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807908" y="860102"/>
            <a:ext cx="8384422" cy="8218083"/>
            <a:chOff x="0" y="0"/>
            <a:chExt cx="11179230" cy="10957444"/>
          </a:xfrm>
        </p:grpSpPr>
        <p:sp>
          <p:nvSpPr>
            <p:cNvPr id="3" name="TextBox 3"/>
            <p:cNvSpPr txBox="1"/>
            <p:nvPr/>
          </p:nvSpPr>
          <p:spPr>
            <a:xfrm>
              <a:off x="161667" y="-85725"/>
              <a:ext cx="10356836" cy="2524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800"/>
                </a:lnSpc>
              </a:pPr>
              <a:r>
                <a:rPr lang="en-US" sz="9000" b="1" dirty="0">
                  <a:solidFill>
                    <a:srgbClr val="0C4997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KREATYWNI</a:t>
              </a:r>
            </a:p>
            <a:p>
              <a:pPr marL="0" lvl="0" indent="0" algn="l">
                <a:lnSpc>
                  <a:spcPts val="3600"/>
                </a:lnSpc>
              </a:pPr>
              <a:r>
                <a:rPr lang="en-US" sz="3000" b="1" strike="noStrike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kl. VII-VIII PSP </a:t>
              </a:r>
              <a:r>
                <a:rPr lang="en-US" sz="3000" b="1" strike="noStrike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3000" b="1" strike="noStrike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I-IV SLO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61667" y="3338564"/>
              <a:ext cx="10356836" cy="7618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10"/>
                </a:lnSpc>
              </a:pP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Rozwijamy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kreatywność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uczymy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jak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szukać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innowacyjnych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rozwiązań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!</a:t>
              </a:r>
            </a:p>
            <a:p>
              <a:pPr marL="0" lvl="0" indent="0" algn="l">
                <a:lnSpc>
                  <a:spcPts val="3010"/>
                </a:lnSpc>
              </a:pP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Twoje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dziecko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ma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głowę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pełną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pomysłów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? A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może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potrzebuje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impulsu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by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rozwinąć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swoją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wyobraźnię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</a:p>
            <a:p>
              <a:pPr marL="0" lvl="0" indent="0" algn="l">
                <a:lnSpc>
                  <a:spcPts val="3010"/>
                </a:lnSpc>
              </a:pP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pewność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siebie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Zajęcia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KREATYWNI to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przestrzeń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w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której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dzieci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uczą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się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myśleć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nieszablonowo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współpracować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tworzyć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rozwiązania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które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naprawdę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mają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316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sens</a:t>
              </a:r>
              <a:r>
                <a:rPr lang="en-US" sz="2316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!</a:t>
              </a:r>
            </a:p>
            <a:p>
              <a:pPr marL="0" lvl="0" indent="0" algn="l">
                <a:lnSpc>
                  <a:spcPts val="3010"/>
                </a:lnSpc>
              </a:pPr>
              <a:endParaRPr lang="en-US" sz="231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marL="0" lvl="0" indent="0" algn="l">
                <a:lnSpc>
                  <a:spcPts val="3010"/>
                </a:lnSpc>
              </a:pP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Wprowadzamy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dzieci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świat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Design Thinking 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metody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pracy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projektowej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która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uczy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empatii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kreatywnego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rozwiązywania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problemów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działania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zespole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Pracujemy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nad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realnymi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wyzwaniami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tworzymy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prototypy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testujemy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pomysły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świetnie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się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przy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tym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16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bawimy</a:t>
              </a:r>
              <a:r>
                <a:rPr lang="en-US" sz="2316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!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2859453"/>
              <a:ext cx="11179230" cy="0"/>
            </a:xfrm>
            <a:prstGeom prst="line">
              <a:avLst/>
            </a:prstGeom>
            <a:ln w="139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6" name="Freeform 6"/>
          <p:cNvSpPr/>
          <p:nvPr/>
        </p:nvSpPr>
        <p:spPr>
          <a:xfrm>
            <a:off x="-231268" y="1233812"/>
            <a:ext cx="9039176" cy="9039176"/>
          </a:xfrm>
          <a:custGeom>
            <a:avLst/>
            <a:gdLst/>
            <a:ahLst/>
            <a:cxnLst/>
            <a:rect l="l" t="t" r="r" b="b"/>
            <a:pathLst>
              <a:path w="9039176" h="9039176">
                <a:moveTo>
                  <a:pt x="0" y="0"/>
                </a:moveTo>
                <a:lnTo>
                  <a:pt x="9039176" y="0"/>
                </a:lnTo>
                <a:lnTo>
                  <a:pt x="9039176" y="9039176"/>
                </a:lnTo>
                <a:lnTo>
                  <a:pt x="0" y="9039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812805" y="4216043"/>
            <a:ext cx="4098340" cy="850405"/>
          </a:xfrm>
          <a:custGeom>
            <a:avLst/>
            <a:gdLst/>
            <a:ahLst/>
            <a:cxnLst/>
            <a:rect l="l" t="t" r="r" b="b"/>
            <a:pathLst>
              <a:path w="4098340" h="850405">
                <a:moveTo>
                  <a:pt x="0" y="0"/>
                </a:moveTo>
                <a:lnTo>
                  <a:pt x="4098340" y="0"/>
                </a:lnTo>
                <a:lnTo>
                  <a:pt x="4098340" y="850405"/>
                </a:lnTo>
                <a:lnTo>
                  <a:pt x="0" y="85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887483" y="4446172"/>
            <a:ext cx="2386267" cy="456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81"/>
              </a:lnSpc>
            </a:pPr>
            <a:r>
              <a:rPr lang="en-US" sz="2075" spc="89">
                <a:solidFill>
                  <a:srgbClr val="000000"/>
                </a:solidFill>
                <a:latin typeface="Another Shabby"/>
                <a:ea typeface="Another Shabby"/>
                <a:cs typeface="Another Shabby"/>
                <a:sym typeface="Another Shabby"/>
              </a:rPr>
              <a:t>POMYSŁY, KTÓRE ZMIENIAJĄ ŚWIAT!</a:t>
            </a:r>
          </a:p>
        </p:txBody>
      </p:sp>
      <p:sp>
        <p:nvSpPr>
          <p:cNvPr id="9" name="Freeform 9"/>
          <p:cNvSpPr/>
          <p:nvPr/>
        </p:nvSpPr>
        <p:spPr>
          <a:xfrm rot="155794">
            <a:off x="-2085721" y="-896629"/>
            <a:ext cx="11946408" cy="10751767"/>
          </a:xfrm>
          <a:custGeom>
            <a:avLst/>
            <a:gdLst/>
            <a:ahLst/>
            <a:cxnLst/>
            <a:rect l="l" t="t" r="r" b="b"/>
            <a:pathLst>
              <a:path w="11946408" h="10751767">
                <a:moveTo>
                  <a:pt x="0" y="0"/>
                </a:moveTo>
                <a:lnTo>
                  <a:pt x="11946407" y="0"/>
                </a:lnTo>
                <a:lnTo>
                  <a:pt x="11946407" y="10751767"/>
                </a:lnTo>
                <a:lnTo>
                  <a:pt x="0" y="1075176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463875" y="1420425"/>
            <a:ext cx="8831835" cy="2174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2279"/>
              </a:lnSpc>
            </a:pPr>
            <a:r>
              <a:rPr lang="en-US" sz="10233" b="1" dirty="0">
                <a:solidFill>
                  <a:srgbClr val="0C4997"/>
                </a:solidFill>
                <a:latin typeface="Poppins Bold"/>
                <a:ea typeface="Poppins Bold"/>
                <a:cs typeface="Poppins Bold"/>
                <a:sym typeface="Poppins Bold"/>
              </a:rPr>
              <a:t>KREATYWNI</a:t>
            </a:r>
          </a:p>
          <a:p>
            <a:pPr marL="0" lvl="0" indent="0" algn="l">
              <a:lnSpc>
                <a:spcPts val="4093"/>
              </a:lnSpc>
            </a:pPr>
            <a:r>
              <a:rPr lang="en-US" sz="3411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kl. VII-VIII PSP </a:t>
            </a:r>
            <a:r>
              <a:rPr lang="en-US" sz="3411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3411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I-IV SLO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463875" y="4451504"/>
            <a:ext cx="9533135" cy="390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423"/>
              </a:lnSpc>
            </a:pPr>
            <a:r>
              <a:rPr lang="en-US" sz="2633" b="1" u="sng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Dlaczego</a:t>
            </a:r>
            <a:r>
              <a:rPr lang="en-US" sz="2633" b="1" u="sng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33" b="1" u="sng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warto</a:t>
            </a:r>
            <a:r>
              <a:rPr lang="en-US" sz="2633" b="1" u="sng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?</a:t>
            </a:r>
          </a:p>
          <a:p>
            <a:pPr marL="0" lvl="0" indent="0" algn="l">
              <a:lnSpc>
                <a:spcPts val="3423"/>
              </a:lnSpc>
            </a:pPr>
            <a:endParaRPr lang="en-US" sz="2633" b="1" u="sng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568564" lvl="1" indent="-284282" algn="l">
              <a:lnSpc>
                <a:spcPts val="3423"/>
              </a:lnSpc>
              <a:buFont typeface="Arial"/>
              <a:buChar char="•"/>
            </a:pP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Rozwijamy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kreatywność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innowacyjność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pl-PL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samodzielność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568564" lvl="1" indent="-284282" algn="l">
              <a:lnSpc>
                <a:spcPts val="3423"/>
              </a:lnSpc>
              <a:buFont typeface="Arial"/>
              <a:buChar char="•"/>
            </a:pP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Uczymy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współpracy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komunikacji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empatii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568564" lvl="1" indent="-284282" algn="l">
              <a:lnSpc>
                <a:spcPts val="3423"/>
              </a:lnSpc>
              <a:buFont typeface="Arial"/>
              <a:buChar char="•"/>
            </a:pP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Pokazujemy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że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błędy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 </a:t>
            </a: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część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procesu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twórczego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568564" lvl="1" indent="-284282" algn="l">
              <a:lnSpc>
                <a:spcPts val="3423"/>
              </a:lnSpc>
              <a:buFont typeface="Arial"/>
              <a:buChar char="•"/>
            </a:pP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Przygotowujemy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dzieci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do </a:t>
            </a: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wyzwań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przyszłości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3423"/>
              </a:lnSpc>
            </a:pP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– w </a:t>
            </a: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szkole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pracy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33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życiu</a:t>
            </a:r>
            <a:r>
              <a:rPr lang="en-US" sz="2633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0" lvl="0" indent="0" algn="l">
              <a:lnSpc>
                <a:spcPts val="3423"/>
              </a:lnSpc>
            </a:pPr>
            <a:endParaRPr lang="en-US" sz="2633" strike="noStrike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7463875" y="4135838"/>
            <a:ext cx="9533135" cy="0"/>
          </a:xfrm>
          <a:prstGeom prst="line">
            <a:avLst/>
          </a:prstGeom>
          <a:ln w="1238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-559231" y="1091695"/>
            <a:ext cx="9039176" cy="9039176"/>
          </a:xfrm>
          <a:custGeom>
            <a:avLst/>
            <a:gdLst/>
            <a:ahLst/>
            <a:cxnLst/>
            <a:rect l="l" t="t" r="r" b="b"/>
            <a:pathLst>
              <a:path w="9039176" h="9039176">
                <a:moveTo>
                  <a:pt x="0" y="0"/>
                </a:moveTo>
                <a:lnTo>
                  <a:pt x="9039176" y="0"/>
                </a:lnTo>
                <a:lnTo>
                  <a:pt x="9039176" y="9039176"/>
                </a:lnTo>
                <a:lnTo>
                  <a:pt x="0" y="90391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484843" y="4073926"/>
            <a:ext cx="4098340" cy="850405"/>
          </a:xfrm>
          <a:custGeom>
            <a:avLst/>
            <a:gdLst/>
            <a:ahLst/>
            <a:cxnLst/>
            <a:rect l="l" t="t" r="r" b="b"/>
            <a:pathLst>
              <a:path w="4098340" h="850405">
                <a:moveTo>
                  <a:pt x="0" y="0"/>
                </a:moveTo>
                <a:lnTo>
                  <a:pt x="4098339" y="0"/>
                </a:lnTo>
                <a:lnTo>
                  <a:pt x="4098339" y="850405"/>
                </a:lnTo>
                <a:lnTo>
                  <a:pt x="0" y="85040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559520" y="4304055"/>
            <a:ext cx="2386267" cy="456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81"/>
              </a:lnSpc>
            </a:pPr>
            <a:r>
              <a:rPr lang="en-US" sz="2075" spc="89">
                <a:solidFill>
                  <a:srgbClr val="000000"/>
                </a:solidFill>
                <a:latin typeface="Another Shabby"/>
                <a:ea typeface="Another Shabby"/>
                <a:cs typeface="Another Shabby"/>
                <a:sym typeface="Another Shabby"/>
              </a:rPr>
              <a:t>POMYSŁY, KTÓRE ZMIENIAJĄ ŚWIAT!</a:t>
            </a:r>
          </a:p>
        </p:txBody>
      </p:sp>
      <p:sp>
        <p:nvSpPr>
          <p:cNvPr id="8" name="Freeform 8"/>
          <p:cNvSpPr/>
          <p:nvPr/>
        </p:nvSpPr>
        <p:spPr>
          <a:xfrm rot="155794">
            <a:off x="-784449" y="-125551"/>
            <a:ext cx="8267958" cy="7441162"/>
          </a:xfrm>
          <a:custGeom>
            <a:avLst/>
            <a:gdLst/>
            <a:ahLst/>
            <a:cxnLst/>
            <a:rect l="l" t="t" r="r" b="b"/>
            <a:pathLst>
              <a:path w="8267958" h="7441162">
                <a:moveTo>
                  <a:pt x="0" y="0"/>
                </a:moveTo>
                <a:lnTo>
                  <a:pt x="8267958" y="0"/>
                </a:lnTo>
                <a:lnTo>
                  <a:pt x="8267958" y="7441163"/>
                </a:lnTo>
                <a:lnTo>
                  <a:pt x="0" y="74411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126262" y="622976"/>
            <a:ext cx="8693378" cy="9281554"/>
            <a:chOff x="0" y="0"/>
            <a:chExt cx="11591171" cy="12375405"/>
          </a:xfrm>
        </p:grpSpPr>
        <p:sp>
          <p:nvSpPr>
            <p:cNvPr id="3" name="TextBox 3"/>
            <p:cNvSpPr txBox="1"/>
            <p:nvPr/>
          </p:nvSpPr>
          <p:spPr>
            <a:xfrm>
              <a:off x="0" y="-47625"/>
              <a:ext cx="11591171" cy="192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559"/>
                </a:lnSpc>
              </a:pPr>
              <a:r>
                <a:rPr lang="en-US" sz="6300" b="1" strike="noStrike" dirty="0">
                  <a:solidFill>
                    <a:srgbClr val="273C4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CYBER</a:t>
              </a:r>
            </a:p>
            <a:p>
              <a:pPr marL="0" lvl="0" indent="0" algn="l">
                <a:lnSpc>
                  <a:spcPts val="3600"/>
                </a:lnSpc>
              </a:pPr>
              <a:r>
                <a:rPr lang="en-US" sz="3000" b="1" strike="noStrike" dirty="0">
                  <a:solidFill>
                    <a:srgbClr val="273C4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kl. IV-VIII PSP </a:t>
              </a:r>
              <a:r>
                <a:rPr lang="en-US" sz="3000" b="1" strike="noStrike" dirty="0" err="1">
                  <a:solidFill>
                    <a:srgbClr val="273C4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3000" b="1" strike="noStrike" dirty="0">
                  <a:solidFill>
                    <a:srgbClr val="273C4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I-IV SLO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520349"/>
              <a:ext cx="11591171" cy="44989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59"/>
                </a:lnSpc>
              </a:pP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Internet to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fascynujące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miejsce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– ale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też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pełne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zagrożeń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. </a:t>
              </a:r>
            </a:p>
            <a:p>
              <a:pPr marL="0" lvl="0" indent="0" algn="l">
                <a:lnSpc>
                  <a:spcPts val="3359"/>
                </a:lnSpc>
              </a:pP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Zajęcia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CYBER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uczą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dzieci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młodzież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jak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bezpiecznie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poruszać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się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w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sieci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chronić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swoje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dane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rozpoznawać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zagrożenia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online. To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praktyczne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warsztaty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które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rozwijają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cyfrową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świadomość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odpowiedzialność</a:t>
              </a: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.</a:t>
              </a:r>
            </a:p>
            <a:p>
              <a:pPr marL="0" lvl="0" indent="0" algn="l">
                <a:lnSpc>
                  <a:spcPts val="3359"/>
                </a:lnSpc>
              </a:pPr>
              <a:r>
                <a:rPr lang="en-US" sz="27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 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303997"/>
              <a:ext cx="11591171" cy="4071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499"/>
                </a:lnSpc>
              </a:pPr>
              <a:r>
                <a:rPr lang="en-US" sz="24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Uczestnicy</a:t>
              </a:r>
              <a:r>
                <a:rPr lang="en-US" sz="24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uczą</a:t>
              </a:r>
              <a:r>
                <a:rPr lang="en-US" sz="24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49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się</a:t>
              </a:r>
              <a:r>
                <a:rPr lang="en-US" sz="249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: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jak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działają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wirusy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phishing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inne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zagrożenia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jak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tworzyć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silne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hasła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chronić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swoją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tożsamość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jak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bezpiecznie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korzystać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z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mediów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społecznościowych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komunikatorów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</a:t>
              </a:r>
            </a:p>
            <a:p>
              <a:pPr marL="539749" lvl="1" indent="-269875" algn="l">
                <a:lnSpc>
                  <a:spcPts val="3499"/>
                </a:lnSpc>
                <a:buFont typeface="Arial"/>
                <a:buChar char="•"/>
              </a:pP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czym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jest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etyczny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hacking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jak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wygląda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praca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specjalisty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ds. </a:t>
              </a:r>
              <a:r>
                <a:rPr lang="en-US" sz="249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cyberbezpieczeństwa</a:t>
              </a:r>
              <a:r>
                <a:rPr lang="en-US" sz="249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7694998"/>
              <a:ext cx="11591171" cy="0"/>
            </a:xfrm>
            <a:prstGeom prst="line">
              <a:avLst/>
            </a:prstGeom>
            <a:ln w="12700" cap="rnd">
              <a:solidFill>
                <a:srgbClr val="101E29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7" name="Freeform 7"/>
          <p:cNvSpPr/>
          <p:nvPr/>
        </p:nvSpPr>
        <p:spPr>
          <a:xfrm>
            <a:off x="-2640216" y="1106309"/>
            <a:ext cx="9914267" cy="9180691"/>
          </a:xfrm>
          <a:custGeom>
            <a:avLst/>
            <a:gdLst/>
            <a:ahLst/>
            <a:cxnLst/>
            <a:rect l="l" t="t" r="r" b="b"/>
            <a:pathLst>
              <a:path w="9914267" h="9180691">
                <a:moveTo>
                  <a:pt x="0" y="0"/>
                </a:moveTo>
                <a:lnTo>
                  <a:pt x="9914267" y="0"/>
                </a:lnTo>
                <a:lnTo>
                  <a:pt x="9914267" y="9180691"/>
                </a:lnTo>
                <a:lnTo>
                  <a:pt x="0" y="91806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78" r="-33209"/>
            </a:stretch>
          </a:blipFill>
        </p:spPr>
      </p:sp>
    </p:spTree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60039" y="697563"/>
            <a:ext cx="9980506" cy="8702305"/>
            <a:chOff x="0" y="-85725"/>
            <a:chExt cx="13307341" cy="11603073"/>
          </a:xfrm>
        </p:grpSpPr>
        <p:sp>
          <p:nvSpPr>
            <p:cNvPr id="3" name="TextBox 3"/>
            <p:cNvSpPr txBox="1"/>
            <p:nvPr/>
          </p:nvSpPr>
          <p:spPr>
            <a:xfrm>
              <a:off x="192443" y="-85725"/>
              <a:ext cx="12328393" cy="2524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800"/>
                </a:lnSpc>
              </a:pPr>
              <a:r>
                <a:rPr lang="en-US" sz="9000" b="1" strike="noStrike" dirty="0">
                  <a:solidFill>
                    <a:srgbClr val="273C4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CYBER</a:t>
              </a:r>
            </a:p>
            <a:p>
              <a:pPr marL="0" lvl="0" indent="0" algn="l">
                <a:lnSpc>
                  <a:spcPts val="3600"/>
                </a:lnSpc>
              </a:pPr>
              <a:r>
                <a:rPr lang="en-US" sz="3000" b="1" strike="noStrike" dirty="0">
                  <a:solidFill>
                    <a:srgbClr val="273C4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kl. IV-VIII PSP </a:t>
              </a:r>
              <a:r>
                <a:rPr lang="en-US" sz="3000" b="1" strike="noStrike" dirty="0" err="1">
                  <a:solidFill>
                    <a:srgbClr val="273C4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3000" b="1" strike="noStrike" dirty="0">
                  <a:solidFill>
                    <a:srgbClr val="273C48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I-IV SLO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92443" y="3329038"/>
              <a:ext cx="12328393" cy="8188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195"/>
                </a:lnSpc>
              </a:pPr>
              <a:r>
                <a:rPr lang="en-US" sz="2458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Dlaczego</a:t>
              </a:r>
              <a:r>
                <a:rPr lang="en-US" sz="2458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458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warto</a:t>
              </a:r>
              <a:r>
                <a:rPr lang="en-US" sz="2458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?</a:t>
              </a:r>
            </a:p>
            <a:p>
              <a:pPr marL="0" lvl="0" indent="0" algn="l">
                <a:lnSpc>
                  <a:spcPts val="3195"/>
                </a:lnSpc>
              </a:pP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Zajęcia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prowadzone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formie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interaktywnych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warsztatów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marL="0" lvl="0" indent="0" algn="l">
                <a:lnSpc>
                  <a:spcPts val="3195"/>
                </a:lnSpc>
              </a:pP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symulacji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0" lvl="0" indent="0" algn="l">
                <a:lnSpc>
                  <a:spcPts val="3195"/>
                </a:lnSpc>
              </a:pP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Uczymy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praktycznych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umiejętności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które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dzieci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mogą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od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razu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zastosować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0" lvl="0" indent="0" algn="l">
                <a:lnSpc>
                  <a:spcPts val="3195"/>
                </a:lnSpc>
              </a:pP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Rozwijamy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świadomość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cyfrową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tak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potrzebną</a:t>
              </a:r>
              <a:endParaRPr lang="en-US" sz="2458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>
                <a:lnSpc>
                  <a:spcPts val="3195"/>
                </a:lnSpc>
              </a:pP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dzisiejszym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świecie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0" lvl="0" indent="0" algn="l">
                <a:lnSpc>
                  <a:spcPts val="3195"/>
                </a:lnSpc>
              </a:pP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Pokazujemy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że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bezpieczeństwo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sieci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to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nie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strach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marL="0" lvl="0" indent="0" algn="l">
                <a:lnSpc>
                  <a:spcPts val="3195"/>
                </a:lnSpc>
              </a:pP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– to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wiedza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odpowiedzialność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0" lvl="0" indent="0" algn="l">
                <a:lnSpc>
                  <a:spcPts val="3195"/>
                </a:lnSpc>
              </a:pPr>
              <a:r>
                <a:rPr lang="en-US" sz="2458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</a:p>
            <a:p>
              <a:pPr marL="0" lvl="0" indent="0" algn="l">
                <a:lnSpc>
                  <a:spcPts val="3195"/>
                </a:lnSpc>
              </a:pPr>
              <a:r>
                <a:rPr lang="en-US" sz="2458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Efekty</a:t>
              </a:r>
              <a:r>
                <a:rPr lang="en-US" sz="2458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?</a:t>
              </a:r>
            </a:p>
            <a:p>
              <a:pPr marL="0" lvl="0" indent="0" algn="l">
                <a:lnSpc>
                  <a:spcPts val="3195"/>
                </a:lnSpc>
              </a:pP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Rodzice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zyskują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spokój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a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dzieci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–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cyfrową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tarczę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ochronną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Uczestnicy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wychodzą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z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zajęć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z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konkretną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wiedzą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większą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ostrożnością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świadomością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jak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dbać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o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siebie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innych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br>
                <a:rPr lang="pl-PL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 </a:t>
              </a:r>
              <a:r>
                <a:rPr lang="en-US" sz="2458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sieci</a:t>
              </a:r>
              <a:r>
                <a:rPr lang="en-US" sz="2458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2859453"/>
              <a:ext cx="13307341" cy="0"/>
            </a:xfrm>
            <a:prstGeom prst="line">
              <a:avLst/>
            </a:prstGeom>
            <a:ln w="139700" cap="flat">
              <a:solidFill>
                <a:srgbClr val="101E29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6" name="Freeform 6"/>
          <p:cNvSpPr/>
          <p:nvPr/>
        </p:nvSpPr>
        <p:spPr>
          <a:xfrm>
            <a:off x="-2640216" y="1106309"/>
            <a:ext cx="9914267" cy="9180691"/>
          </a:xfrm>
          <a:custGeom>
            <a:avLst/>
            <a:gdLst/>
            <a:ahLst/>
            <a:cxnLst/>
            <a:rect l="l" t="t" r="r" b="b"/>
            <a:pathLst>
              <a:path w="9914267" h="9180691">
                <a:moveTo>
                  <a:pt x="0" y="0"/>
                </a:moveTo>
                <a:lnTo>
                  <a:pt x="9914267" y="0"/>
                </a:lnTo>
                <a:lnTo>
                  <a:pt x="9914267" y="9180691"/>
                </a:lnTo>
                <a:lnTo>
                  <a:pt x="0" y="91806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78" r="-33209"/>
            </a:stretch>
          </a:blipFill>
        </p:spPr>
      </p:sp>
    </p:spTree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999" y="271999"/>
            <a:ext cx="7908899" cy="9743002"/>
            <a:chOff x="0" y="0"/>
            <a:chExt cx="812800" cy="10012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001291"/>
            </a:xfrm>
            <a:custGeom>
              <a:avLst/>
              <a:gdLst/>
              <a:ahLst/>
              <a:cxnLst/>
              <a:rect l="l" t="t" r="r" b="b"/>
              <a:pathLst>
                <a:path w="812800" h="1001291">
                  <a:moveTo>
                    <a:pt x="0" y="0"/>
                  </a:moveTo>
                  <a:lnTo>
                    <a:pt x="812800" y="0"/>
                  </a:lnTo>
                  <a:lnTo>
                    <a:pt x="812800" y="1001291"/>
                  </a:lnTo>
                  <a:lnTo>
                    <a:pt x="0" y="1001291"/>
                  </a:lnTo>
                  <a:close/>
                </a:path>
              </a:pathLst>
            </a:custGeom>
            <a:blipFill>
              <a:blip r:embed="rId2"/>
              <a:stretch>
                <a:fillRect l="-59502" r="-59502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9144000" y="964406"/>
            <a:ext cx="9215260" cy="7576705"/>
            <a:chOff x="0" y="-85725"/>
            <a:chExt cx="12287014" cy="10102274"/>
          </a:xfrm>
        </p:grpSpPr>
        <p:sp>
          <p:nvSpPr>
            <p:cNvPr id="5" name="TextBox 5"/>
            <p:cNvSpPr txBox="1"/>
            <p:nvPr/>
          </p:nvSpPr>
          <p:spPr>
            <a:xfrm>
              <a:off x="177687" y="-85725"/>
              <a:ext cx="11383126" cy="2524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800"/>
                </a:lnSpc>
              </a:pPr>
              <a:r>
                <a:rPr lang="en-US" sz="9000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PHYTON</a:t>
              </a:r>
            </a:p>
            <a:p>
              <a:pPr marL="0" lvl="0" indent="0" algn="l">
                <a:lnSpc>
                  <a:spcPts val="3600"/>
                </a:lnSpc>
              </a:pPr>
              <a:r>
                <a:rPr lang="en-US" sz="3000" b="1" strike="noStrike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kl. VII-VIII PSP </a:t>
              </a:r>
              <a:r>
                <a:rPr lang="en-US" sz="3000" b="1" strike="noStrike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3000" b="1" strike="noStrike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I-IV SLO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77687" y="3570339"/>
              <a:ext cx="11383126" cy="64462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914"/>
                </a:lnSpc>
              </a:pP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Ucz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się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języka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przyszłości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już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dziś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!</a:t>
              </a:r>
            </a:p>
            <a:p>
              <a:pPr marL="0" lvl="0" indent="0" algn="l">
                <a:lnSpc>
                  <a:spcPts val="2914"/>
                </a:lnSpc>
              </a:pP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Twoje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dziecko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interesuje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się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komputerami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grami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lub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nowymi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technologiami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Zajęcia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PYTHON to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idealny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sposób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by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rozwinąć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te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pasje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nauczyć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się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jednego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br>
                <a:rPr lang="pl-PL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</a:b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najpopularniejszych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języków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programowania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na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świecie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– w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sposób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przystępny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kreatywny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pl-PL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praktyczny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!</a:t>
              </a:r>
            </a:p>
            <a:p>
              <a:pPr marL="0" lvl="0" indent="0" algn="l">
                <a:lnSpc>
                  <a:spcPts val="2914"/>
                </a:lnSpc>
              </a:pPr>
              <a:endParaRPr lang="en-US" sz="224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marL="0" lvl="0" indent="0" algn="l">
                <a:lnSpc>
                  <a:spcPts val="2914"/>
                </a:lnSpc>
              </a:pP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Uczestnicy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uczą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się</a:t>
              </a: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:</a:t>
              </a:r>
            </a:p>
            <a:p>
              <a:pPr marL="0" lvl="0" indent="0" algn="l">
                <a:lnSpc>
                  <a:spcPts val="2914"/>
                </a:lnSpc>
              </a:pPr>
              <a:endParaRPr lang="en-US" sz="224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marL="484106" lvl="1" indent="-242053" algn="l">
                <a:lnSpc>
                  <a:spcPts val="2914"/>
                </a:lnSpc>
                <a:buFont typeface="Arial"/>
                <a:buChar char="•"/>
              </a:pP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podstaw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programowania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języku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Python,</a:t>
              </a:r>
            </a:p>
            <a:p>
              <a:pPr marL="484106" lvl="1" indent="-242053" algn="l">
                <a:lnSpc>
                  <a:spcPts val="2914"/>
                </a:lnSpc>
                <a:buFont typeface="Arial"/>
                <a:buChar char="•"/>
              </a:pP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tworzenia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prostych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gier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aplikacji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animacji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</a:t>
              </a:r>
            </a:p>
            <a:p>
              <a:pPr marL="484106" lvl="1" indent="-242053" algn="l">
                <a:lnSpc>
                  <a:spcPts val="2914"/>
                </a:lnSpc>
                <a:buFont typeface="Arial"/>
                <a:buChar char="•"/>
              </a:pP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logicznego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myślenia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rozwiązywania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problemów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</a:t>
              </a:r>
            </a:p>
            <a:p>
              <a:pPr marL="484106" lvl="1" indent="-242053" algn="l">
                <a:lnSpc>
                  <a:spcPts val="2914"/>
                </a:lnSpc>
                <a:buFont typeface="Arial"/>
                <a:buChar char="•"/>
              </a:pP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pracy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z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kodem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sposób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uporządkowany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zrozumiały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2859453"/>
              <a:ext cx="12287014" cy="0"/>
            </a:xfrm>
            <a:prstGeom prst="line">
              <a:avLst/>
            </a:prstGeom>
            <a:ln w="139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999" y="271999"/>
            <a:ext cx="7908899" cy="9743002"/>
            <a:chOff x="0" y="0"/>
            <a:chExt cx="812800" cy="10012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001291"/>
            </a:xfrm>
            <a:custGeom>
              <a:avLst/>
              <a:gdLst/>
              <a:ahLst/>
              <a:cxnLst/>
              <a:rect l="l" t="t" r="r" b="b"/>
              <a:pathLst>
                <a:path w="812800" h="1001291">
                  <a:moveTo>
                    <a:pt x="0" y="0"/>
                  </a:moveTo>
                  <a:lnTo>
                    <a:pt x="812800" y="0"/>
                  </a:lnTo>
                  <a:lnTo>
                    <a:pt x="812800" y="1001291"/>
                  </a:lnTo>
                  <a:lnTo>
                    <a:pt x="0" y="1001291"/>
                  </a:lnTo>
                  <a:close/>
                </a:path>
              </a:pathLst>
            </a:custGeom>
            <a:blipFill>
              <a:blip r:embed="rId2"/>
              <a:stretch>
                <a:fillRect l="-59502" r="-59502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9144000" y="800967"/>
            <a:ext cx="8384422" cy="8498917"/>
            <a:chOff x="0" y="-85725"/>
            <a:chExt cx="11179230" cy="11331890"/>
          </a:xfrm>
        </p:grpSpPr>
        <p:sp>
          <p:nvSpPr>
            <p:cNvPr id="5" name="TextBox 5"/>
            <p:cNvSpPr txBox="1"/>
            <p:nvPr/>
          </p:nvSpPr>
          <p:spPr>
            <a:xfrm>
              <a:off x="161667" y="-85725"/>
              <a:ext cx="10356836" cy="2524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800"/>
                </a:lnSpc>
              </a:pPr>
              <a:r>
                <a:rPr lang="en-US" sz="9000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PHYTON</a:t>
              </a:r>
            </a:p>
            <a:p>
              <a:pPr marL="0" lvl="0" indent="0" algn="l">
                <a:lnSpc>
                  <a:spcPts val="3600"/>
                </a:lnSpc>
              </a:pPr>
              <a:r>
                <a:rPr lang="en-US" sz="3000" b="1" strike="noStrike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kl. VII-VIII PSP </a:t>
              </a:r>
              <a:r>
                <a:rPr lang="en-US" sz="3000" b="1" strike="noStrike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3000" b="1" strike="noStrike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I-IV SLO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61667" y="3329039"/>
              <a:ext cx="10356837" cy="79171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914"/>
                </a:lnSpc>
              </a:pPr>
              <a:endParaRPr dirty="0"/>
            </a:p>
            <a:p>
              <a:pPr algn="l">
                <a:lnSpc>
                  <a:spcPts val="2914"/>
                </a:lnSpc>
              </a:pPr>
              <a:r>
                <a:rPr lang="en-US" sz="2242" b="1" u="sng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u="sng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Dlaczego</a:t>
              </a:r>
              <a:r>
                <a:rPr lang="en-US" sz="2242" b="1" u="sng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u="sng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warto</a:t>
              </a:r>
              <a:r>
                <a:rPr lang="en-US" sz="2242" b="1" u="sng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?</a:t>
              </a:r>
            </a:p>
            <a:p>
              <a:pPr marL="484106" lvl="1" indent="-242053" algn="l">
                <a:lnSpc>
                  <a:spcPts val="2914"/>
                </a:lnSpc>
                <a:buFont typeface="Arial"/>
                <a:buChar char="•"/>
              </a:pP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Python to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język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który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jest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łatwy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do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nauki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br>
                <a:rPr lang="pl-PL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jednocześnie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bardzo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potężny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484106" lvl="1" indent="-242053" algn="l">
                <a:lnSpc>
                  <a:spcPts val="2914"/>
                </a:lnSpc>
                <a:buFont typeface="Arial"/>
                <a:buChar char="•"/>
              </a:pP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Zajęcia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rozwijają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kompetencje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przyszłości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logiczne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myślenie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kreatywność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cyfrową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pewność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siebie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484106" lvl="1" indent="-242053" algn="l">
                <a:lnSpc>
                  <a:spcPts val="2914"/>
                </a:lnSpc>
                <a:buFont typeface="Arial"/>
                <a:buChar char="•"/>
              </a:pP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Uczymy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przez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praktykę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zabawę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nie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przez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nudne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wykłady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484106" lvl="1" indent="-242053" algn="l">
                <a:lnSpc>
                  <a:spcPts val="2914"/>
                </a:lnSpc>
                <a:buFont typeface="Arial"/>
                <a:buChar char="•"/>
              </a:pP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Programowanie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to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nie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tylko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kod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to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sposób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myślenia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!</a:t>
              </a:r>
            </a:p>
            <a:p>
              <a:pPr algn="l">
                <a:lnSpc>
                  <a:spcPts val="2914"/>
                </a:lnSpc>
              </a:pPr>
              <a:endParaRPr lang="en-US" sz="224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algn="l">
                <a:lnSpc>
                  <a:spcPts val="2914"/>
                </a:lnSpc>
              </a:pPr>
              <a:r>
                <a:rPr lang="en-US" sz="2242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242" b="1" u="sng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Efekty</a:t>
              </a:r>
              <a:r>
                <a:rPr lang="en-US" sz="2242" b="1" u="sng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?</a:t>
              </a:r>
            </a:p>
            <a:p>
              <a:pPr algn="l">
                <a:lnSpc>
                  <a:spcPts val="2914"/>
                </a:lnSpc>
              </a:pP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Uczestnicy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potrafią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samodzielnie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napisać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pierwsze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programy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rozumieją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jak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działa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technologia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wokół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nich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często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odkrywają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nową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242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pasję</a:t>
              </a:r>
              <a:r>
                <a:rPr lang="en-US" sz="2242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!</a:t>
              </a:r>
            </a:p>
            <a:p>
              <a:pPr algn="l">
                <a:lnSpc>
                  <a:spcPts val="2914"/>
                </a:lnSpc>
              </a:pPr>
              <a:endParaRPr lang="en-US" sz="224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2859453"/>
              <a:ext cx="11179230" cy="0"/>
            </a:xfrm>
            <a:prstGeom prst="line">
              <a:avLst/>
            </a:prstGeom>
            <a:ln w="1397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999" y="271999"/>
            <a:ext cx="7908899" cy="9743002"/>
            <a:chOff x="0" y="0"/>
            <a:chExt cx="812800" cy="10012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001291"/>
            </a:xfrm>
            <a:custGeom>
              <a:avLst/>
              <a:gdLst/>
              <a:ahLst/>
              <a:cxnLst/>
              <a:rect l="l" t="t" r="r" b="b"/>
              <a:pathLst>
                <a:path w="812800" h="1001291">
                  <a:moveTo>
                    <a:pt x="0" y="0"/>
                  </a:moveTo>
                  <a:lnTo>
                    <a:pt x="812800" y="0"/>
                  </a:lnTo>
                  <a:lnTo>
                    <a:pt x="812800" y="1001291"/>
                  </a:lnTo>
                  <a:lnTo>
                    <a:pt x="0" y="1001291"/>
                  </a:lnTo>
                  <a:close/>
                </a:path>
              </a:pathLst>
            </a:custGeom>
            <a:blipFill>
              <a:blip r:embed="rId2"/>
              <a:stretch>
                <a:fillRect l="-42308" r="-42308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8316646" y="825627"/>
            <a:ext cx="10154737" cy="8279300"/>
            <a:chOff x="0" y="-47625"/>
            <a:chExt cx="13539649" cy="11039067"/>
          </a:xfrm>
        </p:grpSpPr>
        <p:sp>
          <p:nvSpPr>
            <p:cNvPr id="5" name="TextBox 5"/>
            <p:cNvSpPr txBox="1"/>
            <p:nvPr/>
          </p:nvSpPr>
          <p:spPr>
            <a:xfrm>
              <a:off x="195802" y="-47625"/>
              <a:ext cx="12543612" cy="20626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554"/>
                </a:lnSpc>
              </a:pPr>
              <a:r>
                <a:rPr lang="en-US" sz="6295" b="1" dirty="0">
                  <a:solidFill>
                    <a:srgbClr val="EF7A26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DONATELLO</a:t>
              </a:r>
            </a:p>
            <a:p>
              <a:pPr marL="0" lvl="0" indent="0" algn="l">
                <a:lnSpc>
                  <a:spcPts val="4360"/>
                </a:lnSpc>
              </a:pPr>
              <a:r>
                <a:rPr lang="en-US" sz="363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kl. VII-VIII PSP </a:t>
              </a:r>
              <a:r>
                <a:rPr lang="en-US" sz="363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363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I-IV SLO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95803" y="3103726"/>
              <a:ext cx="12543612" cy="78877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229"/>
                </a:lnSpc>
              </a:pPr>
              <a:endParaRPr dirty="0"/>
            </a:p>
            <a:p>
              <a:pPr marL="0" lvl="0" indent="0" algn="l">
                <a:lnSpc>
                  <a:spcPts val="2229"/>
                </a:lnSpc>
              </a:pP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Czy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Twoje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dziecko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lubi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rysować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projektować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lub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budować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?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Zajęcia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DONATELLO to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kreatywna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przygoda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z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technologią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podczas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której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uczestnicy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uczą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się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modelowania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3D</a:t>
              </a:r>
              <a:r>
                <a:rPr lang="pl-PL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czyli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tworzenia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cyfrowych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obiektów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które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mogą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zostać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wydrukowane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lub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użyte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w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grach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animacjach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projektach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VR!</a:t>
              </a:r>
            </a:p>
            <a:p>
              <a:pPr marL="0" lvl="0" indent="0" algn="l">
                <a:lnSpc>
                  <a:spcPts val="2229"/>
                </a:lnSpc>
              </a:pPr>
              <a:endParaRPr lang="en-US" sz="171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marL="0" lvl="0" indent="0" algn="l">
                <a:lnSpc>
                  <a:spcPts val="2229"/>
                </a:lnSpc>
              </a:pP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Dzieci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uczą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się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:</a:t>
              </a:r>
            </a:p>
            <a:p>
              <a:pPr marL="0" lvl="0" indent="0" algn="l">
                <a:lnSpc>
                  <a:spcPts val="2229"/>
                </a:lnSpc>
              </a:pPr>
              <a:endParaRPr lang="en-US" sz="1715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marL="370324" lvl="1" indent="-185162" algn="l">
                <a:lnSpc>
                  <a:spcPts val="2229"/>
                </a:lnSpc>
                <a:buFont typeface="Arial"/>
                <a:buChar char="•"/>
              </a:pP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obsługi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intuicyjnych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programów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do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modelowania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3D,</a:t>
              </a:r>
            </a:p>
            <a:p>
              <a:pPr marL="370324" lvl="1" indent="-185162" algn="l">
                <a:lnSpc>
                  <a:spcPts val="2229"/>
                </a:lnSpc>
                <a:buFont typeface="Arial"/>
                <a:buChar char="•"/>
              </a:pP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projektowania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własnych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postaci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przedmiotów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przestrzeni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</a:t>
              </a:r>
            </a:p>
            <a:p>
              <a:pPr marL="370324" lvl="1" indent="-185162" algn="l">
                <a:lnSpc>
                  <a:spcPts val="2229"/>
                </a:lnSpc>
                <a:buFont typeface="Arial"/>
                <a:buChar char="•"/>
              </a:pP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podstaw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druku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3D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przygotowania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modeli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do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wydruku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</a:t>
              </a:r>
            </a:p>
            <a:p>
              <a:pPr marL="370324" lvl="1" indent="-185162" algn="l">
                <a:lnSpc>
                  <a:spcPts val="2229"/>
                </a:lnSpc>
                <a:buFont typeface="Arial"/>
                <a:buChar char="•"/>
              </a:pP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kreatywnego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myślenia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pracy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projektowej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370324" lvl="1" indent="-185162" algn="l">
                <a:lnSpc>
                  <a:spcPts val="2229"/>
                </a:lnSpc>
                <a:buFont typeface="Arial"/>
                <a:buChar char="•"/>
              </a:pPr>
              <a:r>
                <a:rPr lang="pl-PL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ajęcia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rozwijają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wyobraźnię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przestrzenną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precyzję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cierpliwość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370324" lvl="1" indent="-185162" algn="l">
                <a:lnSpc>
                  <a:spcPts val="2229"/>
                </a:lnSpc>
                <a:buFont typeface="Arial"/>
                <a:buChar char="•"/>
              </a:pPr>
              <a:r>
                <a:rPr lang="pl-PL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czestnicy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poznają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nowoczesne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narzędzia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które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są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wykorzystywane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br>
                <a:rPr lang="pl-PL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</a:b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architekturze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grach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filmach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370324" lvl="1" indent="-185162" algn="l">
                <a:lnSpc>
                  <a:spcPts val="2229"/>
                </a:lnSpc>
                <a:buFont typeface="Arial"/>
                <a:buChar char="•"/>
              </a:pPr>
              <a:r>
                <a:rPr lang="pl-PL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świetne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połączenie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sztuki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technologii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–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idealne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dla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młodych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twórców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370324" lvl="1" indent="-185162" algn="l">
                <a:lnSpc>
                  <a:spcPts val="2229"/>
                </a:lnSpc>
                <a:buFont typeface="Arial"/>
                <a:buChar char="•"/>
              </a:pPr>
              <a:r>
                <a:rPr lang="pl-PL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ożliwość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realnego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wydruku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własnych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projektów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to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ogromna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715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motywacja</a:t>
              </a:r>
              <a:r>
                <a:rPr lang="en-US" sz="1715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!</a:t>
              </a:r>
            </a:p>
            <a:p>
              <a:pPr marL="0" lvl="0" indent="0" algn="l">
                <a:lnSpc>
                  <a:spcPts val="2229"/>
                </a:lnSpc>
              </a:pPr>
              <a:endParaRPr lang="en-US" sz="1715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>
                <a:lnSpc>
                  <a:spcPts val="2229"/>
                </a:lnSpc>
              </a:pP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Uczestnicy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wychodzą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z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zajęć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z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własnymi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projektami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3D,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gotowymi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do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prezentacji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lub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wydruku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.</a:t>
              </a:r>
            </a:p>
            <a:p>
              <a:pPr marL="0" lvl="0" indent="0" algn="l">
                <a:lnSpc>
                  <a:spcPts val="2229"/>
                </a:lnSpc>
              </a:pP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A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rodzice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widzą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jak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ich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dziecko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rozwija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pasję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która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może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stać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się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715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przyszłością</a:t>
              </a:r>
              <a:r>
                <a:rPr lang="en-US" sz="1715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!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0" y="2524935"/>
              <a:ext cx="13539649" cy="0"/>
            </a:xfrm>
            <a:prstGeom prst="line">
              <a:avLst/>
            </a:prstGeom>
            <a:ln w="169197" cap="flat">
              <a:solidFill>
                <a:srgbClr val="685C4A"/>
              </a:solidFill>
              <a:prstDash val="solid"/>
              <a:headEnd type="none" w="sm" len="sm"/>
              <a:tailEnd type="none" w="sm" len="sm"/>
            </a:ln>
          </p:spPr>
        </p:sp>
      </p:grpSp>
    </p:spTree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0180" y="2117075"/>
            <a:ext cx="6052875" cy="6052851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2201" r="-22201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6542555" y="784958"/>
            <a:ext cx="10476462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399"/>
              </a:lnSpc>
            </a:pPr>
            <a:r>
              <a:rPr lang="en-US" sz="6999" b="1" dirty="0">
                <a:solidFill>
                  <a:srgbClr val="123852"/>
                </a:solidFill>
                <a:latin typeface="Poppins Bold"/>
                <a:ea typeface="Poppins Bold"/>
                <a:cs typeface="Poppins Bold"/>
                <a:sym typeface="Poppins Bold"/>
              </a:rPr>
              <a:t>KOPERNIK</a:t>
            </a:r>
          </a:p>
          <a:p>
            <a:pPr marL="0" lvl="0" indent="0" algn="l">
              <a:lnSpc>
                <a:spcPts val="3600"/>
              </a:lnSpc>
            </a:pPr>
            <a:r>
              <a:rPr lang="en-US" sz="3000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kl. IV-VIII PSP </a:t>
            </a:r>
            <a:r>
              <a:rPr lang="en-US" sz="3000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3000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I-IV SLO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42555" y="3024345"/>
            <a:ext cx="10476462" cy="637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36"/>
              </a:lnSpc>
            </a:pP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Czy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Twoje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dziecko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zadaje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pytania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o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gwiazdy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planety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życie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w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kosmosie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?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Zajęcia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KOPERNIK to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fascynująca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podróż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przez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Układ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Słoneczny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dalej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–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aż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granice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wyobraźni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nauki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 To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warsztaty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które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łączą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astronomię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fizykę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marL="0" lvl="0" indent="0" algn="l">
              <a:lnSpc>
                <a:spcPts val="1836"/>
              </a:lnSpc>
            </a:pP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ciekawość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świata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w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jedną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kosmiczną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412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przygodę</a:t>
            </a:r>
            <a:r>
              <a:rPr lang="en-US" sz="1412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!</a:t>
            </a:r>
          </a:p>
          <a:p>
            <a:pPr marL="0" lvl="0" indent="0" algn="l">
              <a:lnSpc>
                <a:spcPts val="3213"/>
              </a:lnSpc>
            </a:pPr>
            <a:endParaRPr lang="en-US" sz="1412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0" lvl="0" indent="0" algn="l">
              <a:lnSpc>
                <a:spcPts val="3213"/>
              </a:lnSpc>
            </a:pPr>
            <a:r>
              <a:rPr lang="en-US" sz="2471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 </a:t>
            </a:r>
            <a:r>
              <a:rPr lang="en-US" sz="2471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robimy</a:t>
            </a:r>
            <a:r>
              <a:rPr lang="en-US" sz="2471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?</a:t>
            </a:r>
          </a:p>
          <a:p>
            <a:pPr marL="0" lvl="0" indent="0" algn="l">
              <a:lnSpc>
                <a:spcPts val="1836"/>
              </a:lnSpc>
            </a:pPr>
            <a:endParaRPr lang="en-US" sz="2471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304944" lvl="1" indent="-152472" algn="l">
              <a:lnSpc>
                <a:spcPts val="1836"/>
              </a:lnSpc>
              <a:buFont typeface="Arial"/>
              <a:buChar char="•"/>
            </a:pP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Poznajemy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budowę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Układu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Słonecznego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ruchy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ciał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niebieskich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304944" lvl="1" indent="-152472" algn="l">
              <a:lnSpc>
                <a:spcPts val="1836"/>
              </a:lnSpc>
              <a:buFont typeface="Arial"/>
              <a:buChar char="•"/>
            </a:pP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Uczymy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się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korzystać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teleskopów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aplikacji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astronomicznych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304944" lvl="1" indent="-152472" algn="l">
              <a:lnSpc>
                <a:spcPts val="1836"/>
              </a:lnSpc>
              <a:buFont typeface="Arial"/>
              <a:buChar char="•"/>
            </a:pP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Tworzymy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własne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modele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planet,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faz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Księżyca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zjawisk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astronomicznych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304944" lvl="1" indent="-152472" algn="l">
              <a:lnSpc>
                <a:spcPts val="1836"/>
              </a:lnSpc>
              <a:buFont typeface="Arial"/>
              <a:buChar char="•"/>
            </a:pP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Oglądamy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niebo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–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żywo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lub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wirtualnym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planetarium.</a:t>
            </a:r>
          </a:p>
          <a:p>
            <a:pPr marL="304944" lvl="1" indent="-152472" algn="l">
              <a:lnSpc>
                <a:spcPts val="1836"/>
              </a:lnSpc>
              <a:buFont typeface="Arial"/>
              <a:buChar char="•"/>
            </a:pP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Rozmawiamy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tym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jak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Kopernik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zmienił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sposób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w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jaki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patrzymy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świat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0" lvl="0" indent="0" algn="l">
              <a:lnSpc>
                <a:spcPts val="3213"/>
              </a:lnSpc>
            </a:pPr>
            <a:endParaRPr lang="en-US" sz="1412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>
              <a:lnSpc>
                <a:spcPts val="3213"/>
              </a:lnSpc>
            </a:pPr>
            <a:r>
              <a:rPr lang="en-US" sz="2471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Dlaczego</a:t>
            </a:r>
            <a:r>
              <a:rPr lang="en-US" sz="2471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471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warto</a:t>
            </a:r>
            <a:r>
              <a:rPr lang="en-US" sz="2471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?</a:t>
            </a:r>
          </a:p>
          <a:p>
            <a:pPr marL="0" lvl="0" indent="0" algn="l">
              <a:lnSpc>
                <a:spcPts val="1836"/>
              </a:lnSpc>
            </a:pPr>
            <a:endParaRPr lang="en-US" sz="2471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304944" lvl="1" indent="-152472" algn="l">
              <a:lnSpc>
                <a:spcPts val="1836"/>
              </a:lnSpc>
              <a:buFont typeface="Arial"/>
              <a:buChar char="•"/>
            </a:pP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Zajęcia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rozwijają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naukową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ciekawość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logiczne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myślenie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304944" lvl="1" indent="-152472" algn="l">
              <a:lnSpc>
                <a:spcPts val="1836"/>
              </a:lnSpc>
              <a:buFont typeface="Arial"/>
              <a:buChar char="•"/>
            </a:pP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Uczymy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przez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eksperymenty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obserwacje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zabawę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304944" lvl="1" indent="-152472" algn="l">
              <a:lnSpc>
                <a:spcPts val="1836"/>
              </a:lnSpc>
              <a:buFont typeface="Arial"/>
              <a:buChar char="•"/>
            </a:pP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Pokazujemy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że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nauka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może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być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fascynująca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dostępna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dla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każdego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304944" lvl="1" indent="-152472" algn="l">
              <a:lnSpc>
                <a:spcPts val="1836"/>
              </a:lnSpc>
              <a:buFont typeface="Arial"/>
              <a:buChar char="•"/>
            </a:pP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Inspirujemy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do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zadawania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pytań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szukania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odpowiedzi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–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jak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prawdziwi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odkrywcy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</a:p>
          <a:p>
            <a:pPr marL="0" lvl="0" indent="0" algn="l">
              <a:lnSpc>
                <a:spcPts val="3213"/>
              </a:lnSpc>
            </a:pPr>
            <a:endParaRPr lang="en-US" sz="1412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>
              <a:lnSpc>
                <a:spcPts val="3213"/>
              </a:lnSpc>
            </a:pPr>
            <a:r>
              <a:rPr lang="en-US" sz="2471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Efekty</a:t>
            </a:r>
            <a:r>
              <a:rPr lang="en-US" sz="2471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?</a:t>
            </a:r>
          </a:p>
          <a:p>
            <a:pPr marL="0" lvl="0" indent="0" algn="l">
              <a:lnSpc>
                <a:spcPts val="1836"/>
              </a:lnSpc>
            </a:pPr>
            <a:endParaRPr lang="en-US" sz="2471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0" lvl="0" indent="0" algn="l">
              <a:lnSpc>
                <a:spcPts val="1836"/>
              </a:lnSpc>
            </a:pP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Uczestnicy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wychodzą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zajęć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głową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pełną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gwiazd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nową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wiedzą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pasją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do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odkrywania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A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rodzice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widzą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jak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rośnie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pl-PL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nich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mały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1412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naukowiec</a:t>
            </a:r>
            <a:r>
              <a:rPr lang="en-US" sz="1412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</a:p>
        </p:txBody>
      </p:sp>
      <p:sp>
        <p:nvSpPr>
          <p:cNvPr id="6" name="AutoShape 6"/>
          <p:cNvSpPr/>
          <p:nvPr/>
        </p:nvSpPr>
        <p:spPr>
          <a:xfrm>
            <a:off x="6542555" y="2675671"/>
            <a:ext cx="8384422" cy="0"/>
          </a:xfrm>
          <a:prstGeom prst="line">
            <a:avLst/>
          </a:prstGeom>
          <a:ln w="1047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21958" y="1024625"/>
            <a:ext cx="10239682" cy="8103046"/>
            <a:chOff x="0" y="0"/>
            <a:chExt cx="13652909" cy="10804062"/>
          </a:xfrm>
        </p:grpSpPr>
        <p:sp>
          <p:nvSpPr>
            <p:cNvPr id="3" name="TextBox 3"/>
            <p:cNvSpPr txBox="1"/>
            <p:nvPr/>
          </p:nvSpPr>
          <p:spPr>
            <a:xfrm>
              <a:off x="197440" y="-66675"/>
              <a:ext cx="12648540" cy="37270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660"/>
                </a:lnSpc>
              </a:pPr>
              <a:r>
                <a:rPr lang="en-US" sz="7217" b="1" dirty="0">
                  <a:solidFill>
                    <a:srgbClr val="D18A22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EKSPERYMENT DARWIN</a:t>
              </a:r>
            </a:p>
            <a:p>
              <a:pPr marL="0" lvl="0" indent="0" algn="l">
                <a:lnSpc>
                  <a:spcPts val="4396"/>
                </a:lnSpc>
              </a:pPr>
              <a:r>
                <a:rPr lang="en-US" sz="366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kl. IV-VIII PSP </a:t>
              </a:r>
              <a:r>
                <a:rPr lang="en-US" sz="366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366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I-IV SLO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97440" y="4768182"/>
              <a:ext cx="12648540" cy="6035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92"/>
                </a:lnSpc>
              </a:pPr>
              <a:r>
                <a:rPr lang="en-US" sz="260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 </a:t>
              </a:r>
              <a:r>
                <a:rPr lang="en-US" sz="260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robimy</a:t>
              </a:r>
              <a:r>
                <a:rPr lang="en-US" sz="260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?</a:t>
              </a:r>
            </a:p>
            <a:p>
              <a:pPr marL="321951" lvl="1" indent="-160975" algn="l">
                <a:lnSpc>
                  <a:spcPts val="1938"/>
                </a:lnSpc>
                <a:buFont typeface="Arial"/>
                <a:buChar char="•"/>
              </a:pP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Przeprowadzamy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eksperymenty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biologiczne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obserwacje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mikroskopowe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321951" lvl="1" indent="-160975" algn="l">
                <a:lnSpc>
                  <a:spcPts val="1938"/>
                </a:lnSpc>
                <a:buFont typeface="Arial"/>
                <a:buChar char="•"/>
              </a:pP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Poznajemy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podstawy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ewolucji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dziedziczenia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różnorodności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gatunków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321951" lvl="1" indent="-160975" algn="l">
                <a:lnSpc>
                  <a:spcPts val="1938"/>
                </a:lnSpc>
                <a:buFont typeface="Arial"/>
                <a:buChar char="•"/>
              </a:pP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Tworzymy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własne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modele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ekosystemów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łańcuchów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pokarmowych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321951" lvl="1" indent="-160975" algn="l">
                <a:lnSpc>
                  <a:spcPts val="1938"/>
                </a:lnSpc>
                <a:buFont typeface="Arial"/>
                <a:buChar char="•"/>
              </a:pP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Uczymy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się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pracy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naukowca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: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stawiania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hipotez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badania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wyciągania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wniosków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algn="l">
                <a:lnSpc>
                  <a:spcPts val="3392"/>
                </a:lnSpc>
              </a:pPr>
              <a:endParaRPr lang="en-US" sz="149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>
                <a:lnSpc>
                  <a:spcPts val="3392"/>
                </a:lnSpc>
              </a:pPr>
              <a:r>
                <a:rPr lang="en-US" sz="260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Dlaczego</a:t>
              </a:r>
              <a:r>
                <a:rPr lang="en-US" sz="260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60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warto</a:t>
              </a:r>
              <a:r>
                <a:rPr lang="en-US" sz="260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?</a:t>
              </a:r>
            </a:p>
            <a:p>
              <a:pPr marL="321951" lvl="1" indent="-160975" algn="l">
                <a:lnSpc>
                  <a:spcPts val="1938"/>
                </a:lnSpc>
                <a:buFont typeface="Arial"/>
                <a:buChar char="•"/>
              </a:pP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Zajęcia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rozwijają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ciekawość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świata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logiczne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myślenie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umiejętność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obserwacji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321951" lvl="1" indent="-160975" algn="l">
                <a:lnSpc>
                  <a:spcPts val="1938"/>
                </a:lnSpc>
                <a:buFont typeface="Arial"/>
                <a:buChar char="•"/>
              </a:pP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Uczymy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przez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działanie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eksperymenty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doświadczenia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nie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tylko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teorię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321951" lvl="1" indent="-160975" algn="l">
                <a:lnSpc>
                  <a:spcPts val="1938"/>
                </a:lnSpc>
                <a:buFont typeface="Arial"/>
                <a:buChar char="•"/>
              </a:pP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Pokazujemy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że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biologia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to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nie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tylko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podręcznik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 to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życie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wokół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nas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!</a:t>
              </a:r>
            </a:p>
            <a:p>
              <a:pPr marL="321951" lvl="1" indent="-160975" algn="l">
                <a:lnSpc>
                  <a:spcPts val="1938"/>
                </a:lnSpc>
                <a:buFont typeface="Arial"/>
                <a:buChar char="•"/>
              </a:pP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Inspirujemy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do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zadawania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pytań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samodzielnego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odkrywania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odpowiedzi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0" lvl="0" indent="0" algn="l">
                <a:lnSpc>
                  <a:spcPts val="3392"/>
                </a:lnSpc>
              </a:pPr>
              <a:endParaRPr lang="en-US" sz="1491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>
                <a:lnSpc>
                  <a:spcPts val="3392"/>
                </a:lnSpc>
              </a:pPr>
              <a:r>
                <a:rPr lang="en-US" sz="2609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Efekty</a:t>
              </a:r>
              <a:r>
                <a:rPr lang="en-US" sz="2609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?</a:t>
              </a:r>
            </a:p>
            <a:p>
              <a:pPr marL="0" lvl="0" indent="0" algn="l">
                <a:lnSpc>
                  <a:spcPts val="1938"/>
                </a:lnSpc>
              </a:pP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Uczestnicy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wychodzą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z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zajęć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z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nową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wiedzą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pasją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do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nauki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błyskiem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oku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odkrywcy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A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rodzice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widzą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jak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rośnie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nich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mały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biolog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lub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przyszły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491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naukowiec</a:t>
              </a:r>
              <a:r>
                <a:rPr lang="en-US" sz="1491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!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4174626"/>
              <a:ext cx="13652909" cy="0"/>
            </a:xfrm>
            <a:prstGeom prst="line">
              <a:avLst/>
            </a:prstGeom>
            <a:ln w="170612" cap="flat">
              <a:solidFill>
                <a:srgbClr val="22140B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6" name="Freeform 6"/>
          <p:cNvSpPr/>
          <p:nvPr/>
        </p:nvSpPr>
        <p:spPr>
          <a:xfrm>
            <a:off x="1028700" y="898071"/>
            <a:ext cx="5493258" cy="8229600"/>
          </a:xfrm>
          <a:custGeom>
            <a:avLst/>
            <a:gdLst/>
            <a:ahLst/>
            <a:cxnLst/>
            <a:rect l="l" t="t" r="r" b="b"/>
            <a:pathLst>
              <a:path w="5493258" h="8229600">
                <a:moveTo>
                  <a:pt x="0" y="0"/>
                </a:moveTo>
                <a:lnTo>
                  <a:pt x="5493258" y="0"/>
                </a:lnTo>
                <a:lnTo>
                  <a:pt x="549325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71999" y="271999"/>
            <a:ext cx="7908899" cy="4823876"/>
            <a:chOff x="0" y="0"/>
            <a:chExt cx="1332612" cy="812800"/>
          </a:xfrm>
        </p:grpSpPr>
        <p:sp>
          <p:nvSpPr>
            <p:cNvPr id="3" name="Freeform 3" descr="Abstract 3d square pixels template green colors. The concept of"/>
            <p:cNvSpPr/>
            <p:nvPr/>
          </p:nvSpPr>
          <p:spPr>
            <a:xfrm>
              <a:off x="0" y="0"/>
              <a:ext cx="1332612" cy="812800"/>
            </a:xfrm>
            <a:custGeom>
              <a:avLst/>
              <a:gdLst/>
              <a:ahLst/>
              <a:cxnLst/>
              <a:rect l="l" t="t" r="r" b="b"/>
              <a:pathLst>
                <a:path w="1332612" h="812800">
                  <a:moveTo>
                    <a:pt x="0" y="0"/>
                  </a:moveTo>
                  <a:lnTo>
                    <a:pt x="1332612" y="0"/>
                  </a:lnTo>
                  <a:lnTo>
                    <a:pt x="1332612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9797" r="-9797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271999" y="5191125"/>
            <a:ext cx="3906825" cy="4823876"/>
            <a:chOff x="0" y="0"/>
            <a:chExt cx="812800" cy="100358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1003589"/>
            </a:xfrm>
            <a:custGeom>
              <a:avLst/>
              <a:gdLst/>
              <a:ahLst/>
              <a:cxnLst/>
              <a:rect l="l" t="t" r="r" b="b"/>
              <a:pathLst>
                <a:path w="812800" h="1003589">
                  <a:moveTo>
                    <a:pt x="0" y="0"/>
                  </a:moveTo>
                  <a:lnTo>
                    <a:pt x="812800" y="0"/>
                  </a:lnTo>
                  <a:lnTo>
                    <a:pt x="812800" y="1003589"/>
                  </a:lnTo>
                  <a:lnTo>
                    <a:pt x="0" y="1003589"/>
                  </a:lnTo>
                  <a:close/>
                </a:path>
              </a:pathLst>
            </a:custGeom>
            <a:blipFill>
              <a:blip r:embed="rId3"/>
              <a:stretch>
                <a:fillRect l="-42836" r="-42836"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4274074" y="5191125"/>
            <a:ext cx="3906825" cy="4823876"/>
            <a:chOff x="0" y="0"/>
            <a:chExt cx="812800" cy="100358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1003589"/>
            </a:xfrm>
            <a:custGeom>
              <a:avLst/>
              <a:gdLst/>
              <a:ahLst/>
              <a:cxnLst/>
              <a:rect l="l" t="t" r="r" b="b"/>
              <a:pathLst>
                <a:path w="812800" h="1003589">
                  <a:moveTo>
                    <a:pt x="0" y="0"/>
                  </a:moveTo>
                  <a:lnTo>
                    <a:pt x="812800" y="0"/>
                  </a:lnTo>
                  <a:lnTo>
                    <a:pt x="812800" y="1003589"/>
                  </a:lnTo>
                  <a:lnTo>
                    <a:pt x="0" y="1003589"/>
                  </a:lnTo>
                  <a:close/>
                </a:path>
              </a:pathLst>
            </a:custGeom>
            <a:blipFill>
              <a:blip r:embed="rId4"/>
              <a:stretch>
                <a:fillRect l="-43275" r="-43275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9002813" y="1487291"/>
            <a:ext cx="8284148" cy="284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184"/>
              </a:lnSpc>
            </a:pPr>
            <a:r>
              <a:rPr lang="en-US" sz="7653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MATEMATYKA </a:t>
            </a:r>
            <a:br>
              <a:rPr lang="pl-PL" sz="7653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</a:br>
            <a:r>
              <a:rPr lang="en-US" sz="7653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 MINECRAFTEM</a:t>
            </a:r>
          </a:p>
          <a:p>
            <a:pPr marL="0" lvl="0" indent="0" algn="ctr">
              <a:lnSpc>
                <a:spcPts val="3600"/>
              </a:lnSpc>
            </a:pP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kl. I-I</a:t>
            </a:r>
            <a:r>
              <a:rPr lang="pl-PL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II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PSP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762308" y="5158027"/>
            <a:ext cx="9053151" cy="3355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696"/>
              </a:lnSpc>
            </a:pP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Czy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Twoje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dziecko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uwielbia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grać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w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Minecrafta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?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Wykorzystaj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jego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pasję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by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rozbudzić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miłość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do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matematyki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!</a:t>
            </a:r>
          </a:p>
          <a:p>
            <a:pPr marL="0" lvl="0" indent="0" algn="l">
              <a:lnSpc>
                <a:spcPts val="2696"/>
              </a:lnSpc>
            </a:pPr>
            <a:endParaRPr lang="en-US" sz="2074" b="1" strike="noStrike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0" lvl="0" indent="0" algn="l">
              <a:lnSpc>
                <a:spcPts val="2696"/>
              </a:lnSpc>
            </a:pP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Innowacyjne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zajęcia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łączą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świat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edukacji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z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ulubioną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grą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dzieci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tworząc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przestrzeń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w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której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nauka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staje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się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074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przygodą</a:t>
            </a:r>
            <a:r>
              <a:rPr lang="en-US" sz="2074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marL="0" lvl="0" indent="0" algn="l">
              <a:lnSpc>
                <a:spcPts val="2696"/>
              </a:lnSpc>
            </a:pPr>
            <a:endParaRPr lang="en-US" sz="2074" b="1" strike="noStrike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0" lvl="0" indent="0" algn="l">
              <a:lnSpc>
                <a:spcPts val="2696"/>
              </a:lnSpc>
            </a:pP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Dzieci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uczą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się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matematyki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poprzez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budowanie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eksperymentowanie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rozwiązywanie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logicznych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zagadek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 </a:t>
            </a: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Minecraftcie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Każde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zadanie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 </a:t>
            </a: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misja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która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rozwija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umiejętności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liczenia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myślenia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przestrzennego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planowania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074" strike="noStrike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współpracy</a:t>
            </a:r>
            <a:r>
              <a:rPr lang="en-US" sz="2074" strike="noStrike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10" name="AutoShape 10"/>
          <p:cNvSpPr/>
          <p:nvPr/>
        </p:nvSpPr>
        <p:spPr>
          <a:xfrm>
            <a:off x="8873500" y="4651056"/>
            <a:ext cx="8941958" cy="0"/>
          </a:xfrm>
          <a:prstGeom prst="line">
            <a:avLst/>
          </a:prstGeom>
          <a:ln w="1047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1999" y="2919122"/>
            <a:ext cx="7908899" cy="4448756"/>
          </a:xfrm>
          <a:custGeom>
            <a:avLst/>
            <a:gdLst/>
            <a:ahLst/>
            <a:cxnLst/>
            <a:rect l="l" t="t" r="r" b="b"/>
            <a:pathLst>
              <a:path w="7908899" h="4448756">
                <a:moveTo>
                  <a:pt x="0" y="0"/>
                </a:moveTo>
                <a:lnTo>
                  <a:pt x="7908899" y="0"/>
                </a:lnTo>
                <a:lnTo>
                  <a:pt x="7908899" y="4448756"/>
                </a:lnTo>
                <a:lnTo>
                  <a:pt x="0" y="44487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9377373" y="879598"/>
            <a:ext cx="7767627" cy="305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9900"/>
              </a:lnSpc>
            </a:pPr>
            <a:r>
              <a:rPr lang="en-US" sz="825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EKSPERYMENT EINSTEIN</a:t>
            </a:r>
          </a:p>
          <a:p>
            <a:pPr marL="0" lvl="0" indent="0" algn="l">
              <a:lnSpc>
                <a:spcPts val="3600"/>
              </a:lnSpc>
            </a:pPr>
            <a:r>
              <a:rPr lang="en-US" sz="3000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kl. VII-VIII PSP </a:t>
            </a:r>
            <a:r>
              <a:rPr lang="en-US" sz="3000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3000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I-IV SLO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256123" y="4602720"/>
            <a:ext cx="7767627" cy="3981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900"/>
              </a:lnSpc>
            </a:pP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Czy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Twoje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dziecko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lubi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eksperymenty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zjawiska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przyrodnicze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pytania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typu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„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dlaczego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tak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się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dzieje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?”</a:t>
            </a:r>
          </a:p>
          <a:p>
            <a:pPr marL="0" lvl="0" indent="0" algn="l">
              <a:lnSpc>
                <a:spcPts val="3900"/>
              </a:lnSpc>
            </a:pP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Zajęcia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EKSPERYMENT EINSTEIN to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fascynujące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warsztaty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które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pokazują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że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fizyka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tylko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wzory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– to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magia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codzienności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którą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można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zrozumieć</a:t>
            </a:r>
            <a:r>
              <a:rPr lang="en-US" sz="300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</a:p>
          <a:p>
            <a:pPr marL="0" lvl="0" indent="0" algn="l">
              <a:lnSpc>
                <a:spcPts val="3900"/>
              </a:lnSpc>
            </a:pPr>
            <a:endParaRPr lang="en-US" sz="3000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9256123" y="4024312"/>
            <a:ext cx="8384422" cy="0"/>
          </a:xfrm>
          <a:prstGeom prst="line">
            <a:avLst/>
          </a:prstGeom>
          <a:ln w="1047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778094" y="1028700"/>
            <a:ext cx="4681106" cy="2633122"/>
          </a:xfrm>
          <a:custGeom>
            <a:avLst/>
            <a:gdLst/>
            <a:ahLst/>
            <a:cxnLst/>
            <a:rect l="l" t="t" r="r" b="b"/>
            <a:pathLst>
              <a:path w="4681106" h="2633122">
                <a:moveTo>
                  <a:pt x="0" y="0"/>
                </a:moveTo>
                <a:lnTo>
                  <a:pt x="4681106" y="0"/>
                </a:lnTo>
                <a:lnTo>
                  <a:pt x="4681106" y="2633122"/>
                </a:lnTo>
                <a:lnTo>
                  <a:pt x="0" y="26331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flipH="1" flipV="1">
            <a:off x="-222356" y="1621673"/>
            <a:ext cx="18813777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12185239" y="6307646"/>
            <a:ext cx="6021571" cy="4011871"/>
          </a:xfrm>
          <a:custGeom>
            <a:avLst/>
            <a:gdLst/>
            <a:ahLst/>
            <a:cxnLst/>
            <a:rect l="l" t="t" r="r" b="b"/>
            <a:pathLst>
              <a:path w="6021571" h="4011871">
                <a:moveTo>
                  <a:pt x="0" y="0"/>
                </a:moveTo>
                <a:lnTo>
                  <a:pt x="6021571" y="0"/>
                </a:lnTo>
                <a:lnTo>
                  <a:pt x="6021571" y="4011872"/>
                </a:lnTo>
                <a:lnTo>
                  <a:pt x="0" y="40118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06098" y="2540519"/>
            <a:ext cx="12741682" cy="6328182"/>
            <a:chOff x="0" y="0"/>
            <a:chExt cx="16988910" cy="8437576"/>
          </a:xfrm>
        </p:grpSpPr>
        <p:sp>
          <p:nvSpPr>
            <p:cNvPr id="6" name="TextBox 6"/>
            <p:cNvSpPr txBox="1"/>
            <p:nvPr/>
          </p:nvSpPr>
          <p:spPr>
            <a:xfrm>
              <a:off x="0" y="57150"/>
              <a:ext cx="16988910" cy="1533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263"/>
                </a:lnSpc>
                <a:spcBef>
                  <a:spcPct val="0"/>
                </a:spcBef>
              </a:pPr>
              <a:r>
                <a:rPr lang="en-US" sz="5426" b="1" u="none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EKSPERYMENT EINSTEIN</a:t>
              </a:r>
            </a:p>
            <a:p>
              <a:pPr marL="0" lvl="0" indent="0" algn="l">
                <a:lnSpc>
                  <a:spcPts val="3222"/>
                </a:lnSpc>
                <a:spcBef>
                  <a:spcPct val="0"/>
                </a:spcBef>
              </a:pPr>
              <a:r>
                <a:rPr lang="en-US" sz="3322" b="1" u="none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kl. VII-VIII PSP </a:t>
              </a:r>
              <a:r>
                <a:rPr lang="en-US" sz="3322" b="1" u="none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3322" b="1" u="none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I-IV SLO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089398"/>
              <a:ext cx="16988910" cy="6348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159"/>
                </a:lnSpc>
                <a:spcBef>
                  <a:spcPct val="0"/>
                </a:spcBef>
              </a:pPr>
              <a:r>
                <a:rPr lang="en-US" sz="1799" b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</a:t>
              </a:r>
              <a:r>
                <a:rPr lang="en-US" sz="1799" b="1" u="none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zy Twoje dziecko lubi eksperymenty, zjawiska przyrodnicze i pytania typu „dlaczego tak się dzieje?”? Zajęcia EKSPERYMENT EINSTEIN to fascynujące warsztaty, które pokazują, że fizyka to nie tylko wzory  to magia codzienności, którą można zrozumieć!</a:t>
              </a:r>
            </a:p>
            <a:p>
              <a:pPr marL="0" lvl="0" indent="0" algn="l">
                <a:lnSpc>
                  <a:spcPts val="2159"/>
                </a:lnSpc>
                <a:spcBef>
                  <a:spcPct val="0"/>
                </a:spcBef>
              </a:pPr>
              <a:endParaRPr lang="en-US" sz="1799" b="1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marL="0" lvl="0" indent="0" algn="l">
                <a:lnSpc>
                  <a:spcPts val="2159"/>
                </a:lnSpc>
                <a:spcBef>
                  <a:spcPct val="0"/>
                </a:spcBef>
              </a:pPr>
              <a:endParaRPr lang="en-US" sz="1799" b="1" u="none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marL="0" lvl="0" indent="0" algn="l">
                <a:lnSpc>
                  <a:spcPts val="2159"/>
                </a:lnSpc>
                <a:spcBef>
                  <a:spcPct val="0"/>
                </a:spcBef>
              </a:pPr>
              <a:r>
                <a:rPr lang="en-US" sz="1799" b="1" u="none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Co robimy?</a:t>
              </a:r>
            </a:p>
            <a:p>
              <a:pPr marL="388521" lvl="1" indent="-194260" algn="l">
                <a:lnSpc>
                  <a:spcPts val="21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Przeprowadzamy eksperymenty z zakresu mechaniki, optyki, dźwięku i elektryczności.</a:t>
              </a:r>
            </a:p>
            <a:p>
              <a:pPr marL="388521" lvl="1" indent="-194260" algn="l">
                <a:lnSpc>
                  <a:spcPts val="21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Uczymy się, jak działa świat: od grawitacji po światło i energię.</a:t>
              </a:r>
            </a:p>
            <a:p>
              <a:pPr marL="388521" lvl="1" indent="-194260" algn="l">
                <a:lnSpc>
                  <a:spcPts val="21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Budujemy proste urządzenia i modele, które pomagają zrozumieć prawa fizyki.</a:t>
              </a:r>
            </a:p>
            <a:p>
              <a:pPr marL="388521" lvl="1" indent="-194260" algn="l">
                <a:lnSpc>
                  <a:spcPts val="21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Rozmawiamy o wielkich odkryciach Einsteina i innych naukowców – w sposób zrozumiały i ciekawy.</a:t>
              </a:r>
            </a:p>
            <a:p>
              <a:pPr marL="388521" lvl="1" indent="-194260" algn="l">
                <a:lnSpc>
                  <a:spcPts val="21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Zajęcia rozwijają logiczne myślenie, ciekawość i umiejętność obserwacji.</a:t>
              </a:r>
            </a:p>
            <a:p>
              <a:pPr marL="388521" lvl="1" indent="-194260" algn="l">
                <a:lnSpc>
                  <a:spcPts val="21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Uczymy przez działanie i doświadczenie, nie przez suche definicje.</a:t>
              </a:r>
            </a:p>
            <a:p>
              <a:pPr marL="388521" lvl="1" indent="-194260" algn="l">
                <a:lnSpc>
                  <a:spcPts val="21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Pokazujemy, że fizyka to nauka, która tłumaczy świat wokół nas.</a:t>
              </a:r>
            </a:p>
            <a:p>
              <a:pPr marL="388521" lvl="1" indent="-194260" algn="l">
                <a:lnSpc>
                  <a:spcPts val="215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17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Inspirujemy do zadawania pytań i samodzielnego odkrywania odpowiedzi.</a:t>
              </a:r>
            </a:p>
            <a:p>
              <a:pPr marL="0" lvl="0" indent="0" algn="l">
                <a:lnSpc>
                  <a:spcPts val="2159"/>
                </a:lnSpc>
                <a:spcBef>
                  <a:spcPct val="0"/>
                </a:spcBef>
              </a:pPr>
              <a:endParaRPr lang="en-US" sz="1799" u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>
                <a:lnSpc>
                  <a:spcPts val="2159"/>
                </a:lnSpc>
                <a:spcBef>
                  <a:spcPct val="0"/>
                </a:spcBef>
              </a:pPr>
              <a:r>
                <a:rPr lang="en-US" sz="1799" b="1" u="none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Efekty?</a:t>
              </a:r>
            </a:p>
            <a:p>
              <a:pPr marL="0" lvl="0" indent="0" algn="l">
                <a:lnSpc>
                  <a:spcPts val="2159"/>
                </a:lnSpc>
                <a:spcBef>
                  <a:spcPct val="0"/>
                </a:spcBef>
              </a:pPr>
              <a:r>
                <a:rPr lang="en-US" sz="17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Uczestnicy wychodzą z zajęć z nową wiedzą, zachwytem nad światem i... chęcią eksperymentowania dalej! </a:t>
              </a:r>
            </a:p>
            <a:p>
              <a:pPr marL="0" lvl="0" indent="0" algn="l">
                <a:lnSpc>
                  <a:spcPts val="2159"/>
                </a:lnSpc>
                <a:spcBef>
                  <a:spcPct val="0"/>
                </a:spcBef>
              </a:pPr>
              <a:r>
                <a:rPr lang="en-US" sz="1799" u="none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 rodzice widzą, jak nauka może być fascynująca i praktyczna.</a:t>
              </a:r>
            </a:p>
          </p:txBody>
        </p:sp>
      </p:grpSp>
    </p:spTree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997696" cy="922972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0" y="9229725"/>
            <a:ext cx="1858060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8184765" y="2859450"/>
            <a:ext cx="10395842" cy="6926230"/>
          </a:xfrm>
          <a:custGeom>
            <a:avLst/>
            <a:gdLst/>
            <a:ahLst/>
            <a:cxnLst/>
            <a:rect l="l" t="t" r="r" b="b"/>
            <a:pathLst>
              <a:path w="10395842" h="6926230">
                <a:moveTo>
                  <a:pt x="0" y="0"/>
                </a:moveTo>
                <a:lnTo>
                  <a:pt x="10395842" y="0"/>
                </a:lnTo>
                <a:lnTo>
                  <a:pt x="10395842" y="6926230"/>
                </a:lnTo>
                <a:lnTo>
                  <a:pt x="0" y="69262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987206"/>
            <a:ext cx="6669851" cy="483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79"/>
              </a:lnSpc>
            </a:pPr>
            <a:r>
              <a:rPr lang="en-US" sz="27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Chemia</a:t>
            </a:r>
            <a:r>
              <a:rPr lang="en-US" sz="27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która</a:t>
            </a:r>
            <a:r>
              <a:rPr lang="en-US" sz="27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bawi</a:t>
            </a:r>
            <a:r>
              <a:rPr lang="en-US" sz="27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7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zaskakuje</a:t>
            </a:r>
            <a:r>
              <a:rPr lang="en-US" sz="27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27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uczy</a:t>
            </a:r>
            <a:r>
              <a:rPr lang="en-US" sz="27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406163"/>
            <a:ext cx="6669851" cy="276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20"/>
              </a:lnSpc>
            </a:pPr>
            <a:r>
              <a:rPr lang="en-US" sz="7350" b="1" dirty="0">
                <a:solidFill>
                  <a:srgbClr val="3C005D"/>
                </a:solidFill>
                <a:latin typeface="Poppins Bold"/>
                <a:ea typeface="Poppins Bold"/>
                <a:cs typeface="Poppins Bold"/>
                <a:sym typeface="Poppins Bold"/>
              </a:rPr>
              <a:t>EKSPERYMENT ATOM</a:t>
            </a:r>
          </a:p>
          <a:p>
            <a:pPr marL="0" lvl="0" indent="0" algn="l">
              <a:lnSpc>
                <a:spcPts val="3600"/>
              </a:lnSpc>
            </a:pPr>
            <a:r>
              <a:rPr lang="en-US" sz="3000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kl. VII-VIII PSP </a:t>
            </a:r>
            <a:r>
              <a:rPr lang="en-US" sz="3000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3000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I-IV SLO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0816" y="5702221"/>
            <a:ext cx="7156065" cy="23114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53284" lvl="1" indent="-176642" algn="l">
              <a:lnSpc>
                <a:spcPts val="2290"/>
              </a:lnSpc>
              <a:buFont typeface="Arial"/>
              <a:buChar char="•"/>
            </a:pP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Przeprowadzamy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efektowne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bezpieczne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eksperymenty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chemiczne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które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dzieci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wykonują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samodzielnie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lub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w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grupach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marL="353284" lvl="1" indent="-176642" algn="l">
              <a:lnSpc>
                <a:spcPts val="2290"/>
              </a:lnSpc>
              <a:buFont typeface="Arial"/>
              <a:buChar char="•"/>
            </a:pP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Poznajemy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podstawowe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pojęcia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chemiczne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: atomy,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cząsteczki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reakcje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mieszaniny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stany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skupienia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marL="353284" lvl="1" indent="-176642" algn="l">
              <a:lnSpc>
                <a:spcPts val="2290"/>
              </a:lnSpc>
              <a:buFont typeface="Arial"/>
              <a:buChar char="•"/>
            </a:pP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Uczymy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się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rozpoznawać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substancje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wokół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nas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rozumieć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ich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właściwości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marL="353284" lvl="1" indent="-176642" algn="l">
              <a:lnSpc>
                <a:spcPts val="2290"/>
              </a:lnSpc>
              <a:buFont typeface="Arial"/>
              <a:buChar char="•"/>
            </a:pP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Rozbudzamy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ciekawość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uczymy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zadawania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pytań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w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duchu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naukowego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odkrywania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</p:spTree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8997696" cy="922972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AutoShape 3"/>
          <p:cNvSpPr/>
          <p:nvPr/>
        </p:nvSpPr>
        <p:spPr>
          <a:xfrm>
            <a:off x="0" y="9229725"/>
            <a:ext cx="18580607" cy="0"/>
          </a:xfrm>
          <a:prstGeom prst="line">
            <a:avLst/>
          </a:prstGeom>
          <a:ln w="9525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963108" y="506286"/>
            <a:ext cx="6669851" cy="276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820"/>
              </a:lnSpc>
            </a:pPr>
            <a:r>
              <a:rPr lang="en-US" sz="7350" b="1" dirty="0">
                <a:solidFill>
                  <a:srgbClr val="3C005D"/>
                </a:solidFill>
                <a:latin typeface="Poppins Bold"/>
                <a:ea typeface="Poppins Bold"/>
                <a:cs typeface="Poppins Bold"/>
                <a:sym typeface="Poppins Bold"/>
              </a:rPr>
              <a:t>EKSPERYMENT ATOM</a:t>
            </a:r>
          </a:p>
          <a:p>
            <a:pPr marL="0" lvl="0" indent="0" algn="l">
              <a:lnSpc>
                <a:spcPts val="3600"/>
              </a:lnSpc>
            </a:pPr>
            <a:r>
              <a:rPr lang="en-US" sz="3000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kl. VII-VIII PSP </a:t>
            </a:r>
            <a:r>
              <a:rPr lang="en-US" sz="3000" b="1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3000" b="1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I-IV SLO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66180" y="3937706"/>
            <a:ext cx="7465336" cy="412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76642" lvl="1" algn="l">
              <a:lnSpc>
                <a:spcPts val="2290"/>
              </a:lnSpc>
            </a:pPr>
            <a:r>
              <a:rPr lang="en-US" sz="1636" b="1" u="sng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Dlaczego</a:t>
            </a:r>
            <a:r>
              <a:rPr lang="en-US" sz="1636" b="1" u="sng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u="sng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warto</a:t>
            </a:r>
            <a:r>
              <a:rPr lang="en-US" sz="1636" b="1" u="sng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?</a:t>
            </a:r>
          </a:p>
          <a:p>
            <a:pPr marL="353284" lvl="1" indent="-176642" algn="l">
              <a:lnSpc>
                <a:spcPts val="2290"/>
              </a:lnSpc>
              <a:buFont typeface="Arial"/>
              <a:buChar char="•"/>
            </a:pP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Zajęcia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rozwijają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ciekawość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logiczne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myślenie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umiejętność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obserwacji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marL="353284" lvl="1" indent="-176642" algn="l">
              <a:lnSpc>
                <a:spcPts val="2290"/>
              </a:lnSpc>
              <a:buFont typeface="Arial"/>
              <a:buChar char="•"/>
            </a:pP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Pokazujemy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że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chemia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to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nie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tylko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wzory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– to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codzienność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którą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można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zrozumieć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zbadać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marL="353284" lvl="1" indent="-176642" algn="l">
              <a:lnSpc>
                <a:spcPts val="2290"/>
              </a:lnSpc>
              <a:buFont typeface="Arial"/>
              <a:buChar char="•"/>
            </a:pP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Uczymy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przez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działanie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doświadczenie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co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sprzyja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zapamiętywaniu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zaangażowaniu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marL="353284" lvl="1" indent="-176642" algn="l">
              <a:lnSpc>
                <a:spcPts val="2290"/>
              </a:lnSpc>
              <a:buFont typeface="Arial"/>
              <a:buChar char="•"/>
            </a:pP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Budujemy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pewność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siebie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w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pracy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z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nauką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eksperymentami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algn="l">
              <a:lnSpc>
                <a:spcPts val="2290"/>
              </a:lnSpc>
            </a:pPr>
            <a:endParaRPr lang="en-US" sz="1636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176642" lvl="1" algn="l">
              <a:lnSpc>
                <a:spcPts val="2290"/>
              </a:lnSpc>
            </a:pPr>
            <a:r>
              <a:rPr lang="en-US" sz="1636" b="1" u="sng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Efekty</a:t>
            </a:r>
            <a:r>
              <a:rPr lang="en-US" sz="1636" b="1" u="sng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?</a:t>
            </a:r>
          </a:p>
          <a:p>
            <a:pPr marL="353284" lvl="1" indent="-176642" algn="l">
              <a:lnSpc>
                <a:spcPts val="2290"/>
              </a:lnSpc>
              <a:buFont typeface="Arial"/>
              <a:buChar char="•"/>
            </a:pP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Uczestnicy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wychodzą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z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zajęć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z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błyskiem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w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oku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głową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pełną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pytań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...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miłością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do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nauki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 A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rodzice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widzą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jak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nauka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może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być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fascynująca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praktyczna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1636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bezpieczna</a:t>
            </a:r>
            <a:r>
              <a:rPr lang="en-US" sz="1636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algn="l">
              <a:lnSpc>
                <a:spcPts val="2290"/>
              </a:lnSpc>
            </a:pPr>
            <a:endParaRPr lang="en-US" sz="1636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8184765" y="2859450"/>
            <a:ext cx="10395842" cy="6926230"/>
          </a:xfrm>
          <a:custGeom>
            <a:avLst/>
            <a:gdLst/>
            <a:ahLst/>
            <a:cxnLst/>
            <a:rect l="l" t="t" r="r" b="b"/>
            <a:pathLst>
              <a:path w="10395842" h="6926230">
                <a:moveTo>
                  <a:pt x="0" y="0"/>
                </a:moveTo>
                <a:lnTo>
                  <a:pt x="10395842" y="0"/>
                </a:lnTo>
                <a:lnTo>
                  <a:pt x="10395842" y="6926230"/>
                </a:lnTo>
                <a:lnTo>
                  <a:pt x="0" y="69262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82960"/>
            <a:ext cx="18288000" cy="1080137"/>
            <a:chOff x="0" y="0"/>
            <a:chExt cx="13761667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761667" cy="812800"/>
            </a:xfrm>
            <a:custGeom>
              <a:avLst/>
              <a:gdLst/>
              <a:ahLst/>
              <a:cxnLst/>
              <a:rect l="l" t="t" r="r" b="b"/>
              <a:pathLst>
                <a:path w="13761667" h="812800">
                  <a:moveTo>
                    <a:pt x="0" y="0"/>
                  </a:moveTo>
                  <a:lnTo>
                    <a:pt x="13761667" y="0"/>
                  </a:lnTo>
                  <a:lnTo>
                    <a:pt x="13761667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t="-19488" b="-19488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0" y="4588504"/>
            <a:ext cx="18288000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Projekt</a:t>
            </a:r>
            <a:r>
              <a:rPr lang="pl-PL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pn.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„ERA INŻYNIERA -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Rozwój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kompetencji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kluczowych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w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Gminie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Stalowa Wola”, </a:t>
            </a:r>
            <a:br>
              <a:rPr lang="pl-PL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</a:b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o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łącznej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wartości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7 784 755,00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zł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dofinansowany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z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Unii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Europejskiej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z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Europejskiego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Funduszu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Społecznego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Plus w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kwocie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6 617 041,75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zł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i z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budżetu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państwa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w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kwocie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endParaRPr lang="pl-PL" sz="30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389 237,75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zł</a:t>
            </a:r>
            <a:r>
              <a:rPr lang="pl-PL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ramach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programu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regionalnego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Fundusze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Europejskie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dla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Podkarpacia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endParaRPr lang="pl-PL" sz="3000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2021-2027</a:t>
            </a:r>
          </a:p>
        </p:txBody>
      </p:sp>
      <p:sp>
        <p:nvSpPr>
          <p:cNvPr id="5" name="Freeform 5"/>
          <p:cNvSpPr/>
          <p:nvPr/>
        </p:nvSpPr>
        <p:spPr>
          <a:xfrm>
            <a:off x="8991600" y="1333500"/>
            <a:ext cx="2667000" cy="2133600"/>
          </a:xfrm>
          <a:custGeom>
            <a:avLst/>
            <a:gdLst/>
            <a:ahLst/>
            <a:cxnLst/>
            <a:rect l="l" t="t" r="r" b="b"/>
            <a:pathLst>
              <a:path w="3276448" h="2746259">
                <a:moveTo>
                  <a:pt x="0" y="0"/>
                </a:moveTo>
                <a:lnTo>
                  <a:pt x="3276448" y="0"/>
                </a:lnTo>
                <a:lnTo>
                  <a:pt x="3276448" y="2746259"/>
                </a:lnTo>
                <a:lnTo>
                  <a:pt x="0" y="27462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802" b="-16502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553200" y="1638300"/>
            <a:ext cx="1350665" cy="1953232"/>
          </a:xfrm>
          <a:custGeom>
            <a:avLst/>
            <a:gdLst/>
            <a:ahLst/>
            <a:cxnLst/>
            <a:rect l="l" t="t" r="r" b="b"/>
            <a:pathLst>
              <a:path w="1746056" h="2583450">
                <a:moveTo>
                  <a:pt x="0" y="0"/>
                </a:moveTo>
                <a:lnTo>
                  <a:pt x="1746056" y="0"/>
                </a:lnTo>
                <a:lnTo>
                  <a:pt x="1746056" y="2583450"/>
                </a:lnTo>
                <a:lnTo>
                  <a:pt x="0" y="25834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801100"/>
            <a:ext cx="18288000" cy="0"/>
          </a:xfrm>
          <a:prstGeom prst="line">
            <a:avLst/>
          </a:prstGeom>
          <a:ln w="19050" cap="flat">
            <a:solidFill>
              <a:srgbClr val="9C9C9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TextBox 4"/>
          <p:cNvSpPr txBox="1"/>
          <p:nvPr/>
        </p:nvSpPr>
        <p:spPr>
          <a:xfrm>
            <a:off x="9414062" y="5176372"/>
            <a:ext cx="8238793" cy="16680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0"/>
              </a:lnSpc>
              <a:spcBef>
                <a:spcPct val="0"/>
              </a:spcBef>
            </a:pPr>
            <a:r>
              <a:rPr lang="en-US" sz="2343" b="1" u="none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Stalowowolskie</a:t>
            </a:r>
            <a:r>
              <a:rPr lang="en-US" sz="2343" b="1" u="none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Centrum </a:t>
            </a:r>
            <a:r>
              <a:rPr lang="en-US" sz="2343" b="1" u="none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Aktywności</a:t>
            </a:r>
            <a:r>
              <a:rPr lang="en-US" sz="2343" b="1" u="none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43" b="1" u="none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Lokalnej</a:t>
            </a:r>
            <a:r>
              <a:rPr lang="en-US" sz="2343" b="1" u="none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​</a:t>
            </a:r>
          </a:p>
          <a:p>
            <a:pPr algn="ctr">
              <a:lnSpc>
                <a:spcPts val="3280"/>
              </a:lnSpc>
              <a:spcBef>
                <a:spcPct val="0"/>
              </a:spcBef>
            </a:pPr>
            <a:r>
              <a:rPr lang="en-US" sz="2343" b="1" u="none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budynek</a:t>
            </a:r>
            <a:r>
              <a:rPr lang="en-US" sz="2343" b="1" u="none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43" b="1" u="none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Mostostalu</a:t>
            </a:r>
            <a:r>
              <a:rPr lang="en-US" sz="2343" b="1" u="none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​ Al. Jana </a:t>
            </a:r>
            <a:r>
              <a:rPr lang="en-US" sz="2343" b="1" u="none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Pawła</a:t>
            </a:r>
            <a:r>
              <a:rPr lang="en-US" sz="2343" b="1" u="none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II 25a ​ </a:t>
            </a:r>
            <a:br>
              <a:rPr lang="pl-PL" sz="2343" b="1" u="none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</a:br>
            <a:r>
              <a:rPr lang="en-US" sz="2343" b="1" u="none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37-450 </a:t>
            </a:r>
            <a:r>
              <a:rPr lang="en-US" sz="2343" b="1" u="none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Stalowa</a:t>
            </a:r>
            <a:r>
              <a:rPr lang="en-US" sz="2343" b="1" u="none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343" b="1" u="none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Wola</a:t>
            </a:r>
            <a:r>
              <a:rPr lang="en-US" sz="2343" b="1" u="none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​</a:t>
            </a:r>
          </a:p>
          <a:p>
            <a:pPr algn="ctr">
              <a:lnSpc>
                <a:spcPts val="3280"/>
              </a:lnSpc>
              <a:spcBef>
                <a:spcPct val="0"/>
              </a:spcBef>
            </a:pPr>
            <a:r>
              <a:rPr lang="en-US" sz="2343" b="1" u="none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pokój</a:t>
            </a:r>
            <a:r>
              <a:rPr lang="en-US" sz="2343" b="1" u="none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608 (VI </a:t>
            </a:r>
            <a:r>
              <a:rPr lang="en-US" sz="2343" b="1" u="none" strike="noStrike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piętro</a:t>
            </a:r>
            <a:r>
              <a:rPr lang="en-US" sz="2343" b="1" u="none" strike="noStrike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) ​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2046414"/>
            <a:ext cx="9144000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500" b="1" dirty="0" err="1">
                <a:solidFill>
                  <a:srgbClr val="0C4997"/>
                </a:solidFill>
                <a:latin typeface="Poppins Bold"/>
                <a:ea typeface="Poppins Bold"/>
                <a:cs typeface="Poppins Bold"/>
                <a:sym typeface="Poppins Bold"/>
              </a:rPr>
              <a:t>Koordynator</a:t>
            </a:r>
            <a:r>
              <a:rPr lang="en-US" sz="3500" b="1" dirty="0">
                <a:solidFill>
                  <a:srgbClr val="0C4997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500" b="1" dirty="0" err="1">
                <a:solidFill>
                  <a:srgbClr val="0C4997"/>
                </a:solidFill>
                <a:latin typeface="Poppins Bold"/>
                <a:ea typeface="Poppins Bold"/>
                <a:cs typeface="Poppins Bold"/>
                <a:sym typeface="Poppins Bold"/>
              </a:rPr>
              <a:t>projektu</a:t>
            </a:r>
            <a:endParaRPr lang="en-US" sz="3500" b="1" dirty="0">
              <a:solidFill>
                <a:srgbClr val="0C499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0" y="2615658"/>
            <a:ext cx="9144000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 b="1" i="1" dirty="0">
                <a:solidFill>
                  <a:srgbClr val="0C4997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Renata Górska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86236" y="3067050"/>
            <a:ext cx="3971528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 dirty="0">
                <a:solidFill>
                  <a:srgbClr val="0C4997"/>
                </a:solidFill>
                <a:latin typeface="Poppins"/>
                <a:ea typeface="Poppins"/>
                <a:cs typeface="Poppins"/>
                <a:sym typeface="Poppins"/>
              </a:rPr>
              <a:t>rgorska@stalowawola.pl 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436223" y="8970725"/>
            <a:ext cx="18270856" cy="938241"/>
            <a:chOff x="0" y="0"/>
            <a:chExt cx="24361141" cy="1250988"/>
          </a:xfrm>
        </p:grpSpPr>
        <p:sp>
          <p:nvSpPr>
            <p:cNvPr id="9" name="Freeform 9"/>
            <p:cNvSpPr/>
            <p:nvPr/>
          </p:nvSpPr>
          <p:spPr>
            <a:xfrm>
              <a:off x="6698386" y="127837"/>
              <a:ext cx="1123151" cy="1123151"/>
            </a:xfrm>
            <a:custGeom>
              <a:avLst/>
              <a:gdLst/>
              <a:ahLst/>
              <a:cxnLst/>
              <a:rect l="l" t="t" r="r" b="b"/>
              <a:pathLst>
                <a:path w="1123151" h="1123151">
                  <a:moveTo>
                    <a:pt x="0" y="0"/>
                  </a:moveTo>
                  <a:lnTo>
                    <a:pt x="1123151" y="0"/>
                  </a:lnTo>
                  <a:lnTo>
                    <a:pt x="1123151" y="1123151"/>
                  </a:lnTo>
                  <a:lnTo>
                    <a:pt x="0" y="11231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11852204" y="0"/>
              <a:ext cx="1250988" cy="1250988"/>
            </a:xfrm>
            <a:custGeom>
              <a:avLst/>
              <a:gdLst/>
              <a:ahLst/>
              <a:cxnLst/>
              <a:rect l="l" t="t" r="r" b="b"/>
              <a:pathLst>
                <a:path w="1250988" h="1250988">
                  <a:moveTo>
                    <a:pt x="0" y="0"/>
                  </a:moveTo>
                  <a:lnTo>
                    <a:pt x="1250988" y="0"/>
                  </a:lnTo>
                  <a:lnTo>
                    <a:pt x="1250988" y="1250988"/>
                  </a:lnTo>
                  <a:lnTo>
                    <a:pt x="0" y="1250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1" name="TextBox 11"/>
            <p:cNvSpPr txBox="1"/>
            <p:nvPr/>
          </p:nvSpPr>
          <p:spPr>
            <a:xfrm>
              <a:off x="0" y="447345"/>
              <a:ext cx="18994500" cy="446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0"/>
                </a:lnSpc>
                <a:spcBef>
                  <a:spcPct val="0"/>
                </a:spcBef>
              </a:pPr>
              <a:r>
                <a:rPr lang="en-US" sz="2050" b="1">
                  <a:solidFill>
                    <a:srgbClr val="010204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scal.stalowawola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366641" y="447345"/>
              <a:ext cx="18994500" cy="4460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70"/>
                </a:lnSpc>
                <a:spcBef>
                  <a:spcPct val="0"/>
                </a:spcBef>
              </a:pPr>
              <a:r>
                <a:rPr lang="en-US" sz="2050" b="1">
                  <a:solidFill>
                    <a:srgbClr val="010204"/>
                  </a:solidFill>
                  <a:latin typeface="TT Fors Bold"/>
                  <a:ea typeface="TT Fors Bold"/>
                  <a:cs typeface="TT Fors Bold"/>
                  <a:sym typeface="TT Fors Bold"/>
                </a:rPr>
                <a:t>scal_stalowawola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0" y="6431298"/>
            <a:ext cx="9144000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 b="1" i="1" dirty="0">
                <a:solidFill>
                  <a:srgbClr val="0C4997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Agnieszka </a:t>
            </a:r>
            <a:r>
              <a:rPr lang="en-US" sz="2499" b="1" i="1" dirty="0" err="1">
                <a:solidFill>
                  <a:srgbClr val="0C4997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Głębecka</a:t>
            </a:r>
            <a:r>
              <a:rPr lang="en-US" sz="2499" b="1" i="1" dirty="0">
                <a:solidFill>
                  <a:srgbClr val="0C4997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- </a:t>
            </a:r>
            <a:r>
              <a:rPr lang="en-US" sz="2499" b="1" i="1" dirty="0" err="1">
                <a:solidFill>
                  <a:srgbClr val="0C4997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Serafin</a:t>
            </a:r>
            <a:r>
              <a:rPr lang="en-US" sz="2499" b="1" i="1" dirty="0">
                <a:solidFill>
                  <a:srgbClr val="0C4997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0" y="5438775"/>
            <a:ext cx="9144000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 b="1" i="1" dirty="0">
                <a:solidFill>
                  <a:srgbClr val="0C4997"/>
                </a:solidFill>
                <a:latin typeface="Poppins Bold Italics"/>
                <a:ea typeface="Poppins Bold Italics"/>
                <a:cs typeface="Poppins Bold Italics"/>
                <a:sym typeface="Poppins Bold Italics"/>
              </a:rPr>
              <a:t>Elżbieta Ważny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840242" y="3495675"/>
            <a:ext cx="3231555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  <a:spcBef>
                <a:spcPct val="0"/>
              </a:spcBef>
            </a:pPr>
            <a:r>
              <a:rPr lang="en-US" sz="2499" b="1" dirty="0">
                <a:solidFill>
                  <a:srgbClr val="0C4997"/>
                </a:solidFill>
                <a:latin typeface="Poppins Bold"/>
                <a:ea typeface="Poppins Bold"/>
                <a:cs typeface="Poppins Bold"/>
                <a:sym typeface="Poppins Bold"/>
              </a:rPr>
              <a:t>tel.: +48 792 983 300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792056" y="6793248"/>
            <a:ext cx="5327925" cy="391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9"/>
              </a:lnSpc>
              <a:spcBef>
                <a:spcPct val="0"/>
              </a:spcBef>
            </a:pPr>
            <a:r>
              <a:rPr lang="en-US" sz="2441" dirty="0">
                <a:solidFill>
                  <a:srgbClr val="0C4997"/>
                </a:solidFill>
                <a:latin typeface="Poppins"/>
                <a:ea typeface="Poppins"/>
                <a:cs typeface="Poppins"/>
                <a:sym typeface="Poppins"/>
              </a:rPr>
              <a:t>aglebeckaserafin@stalowawola.pl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525270" y="5884675"/>
            <a:ext cx="4093460" cy="391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29"/>
              </a:lnSpc>
              <a:spcBef>
                <a:spcPct val="0"/>
              </a:spcBef>
            </a:pPr>
            <a:r>
              <a:rPr lang="en-US" sz="2441" dirty="0">
                <a:solidFill>
                  <a:srgbClr val="0C4997"/>
                </a:solidFill>
                <a:latin typeface="Poppins"/>
                <a:ea typeface="Poppins"/>
                <a:cs typeface="Poppins"/>
                <a:sym typeface="Poppins"/>
              </a:rPr>
              <a:t>ewazny@stalowawola.pl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0" y="4838700"/>
            <a:ext cx="914400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500" b="1" dirty="0" err="1">
                <a:solidFill>
                  <a:srgbClr val="0C4997"/>
                </a:solidFill>
                <a:latin typeface="Poppins Bold"/>
                <a:ea typeface="Poppins Bold"/>
                <a:cs typeface="Poppins Bold"/>
                <a:sym typeface="Poppins Bold"/>
              </a:rPr>
              <a:t>Rekrutacja</a:t>
            </a:r>
            <a:r>
              <a:rPr lang="pl-PL" sz="3500" b="1" dirty="0">
                <a:solidFill>
                  <a:srgbClr val="0C4997"/>
                </a:solidFill>
                <a:latin typeface="Poppins Bold"/>
                <a:ea typeface="Poppins Bold"/>
                <a:cs typeface="Poppins Bold"/>
                <a:sym typeface="Poppins Bold"/>
              </a:rPr>
              <a:t>/Dokumentacja projektowa</a:t>
            </a:r>
            <a:endParaRPr lang="en-US" sz="3500" b="1" dirty="0">
              <a:solidFill>
                <a:srgbClr val="0C4997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14681801" y="3291947"/>
            <a:ext cx="952262" cy="1385108"/>
          </a:xfrm>
          <a:custGeom>
            <a:avLst/>
            <a:gdLst/>
            <a:ahLst/>
            <a:cxnLst/>
            <a:rect l="l" t="t" r="r" b="b"/>
            <a:pathLst>
              <a:path w="952262" h="1385108">
                <a:moveTo>
                  <a:pt x="0" y="0"/>
                </a:moveTo>
                <a:lnTo>
                  <a:pt x="952262" y="0"/>
                </a:lnTo>
                <a:lnTo>
                  <a:pt x="952262" y="1385108"/>
                </a:lnTo>
                <a:lnTo>
                  <a:pt x="0" y="13851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10444493" y="2857500"/>
            <a:ext cx="2357107" cy="2266950"/>
            <a:chOff x="0" y="0"/>
            <a:chExt cx="6387133" cy="6128207"/>
          </a:xfrm>
        </p:grpSpPr>
        <p:sp>
          <p:nvSpPr>
            <p:cNvPr id="21" name="Freeform 21"/>
            <p:cNvSpPr/>
            <p:nvPr/>
          </p:nvSpPr>
          <p:spPr>
            <a:xfrm>
              <a:off x="-95250" y="-95136"/>
              <a:ext cx="6577646" cy="6318491"/>
            </a:xfrm>
            <a:custGeom>
              <a:avLst/>
              <a:gdLst/>
              <a:ahLst/>
              <a:cxnLst/>
              <a:rect l="l" t="t" r="r" b="b"/>
              <a:pathLst>
                <a:path w="6577646" h="6318491">
                  <a:moveTo>
                    <a:pt x="5717218" y="1066811"/>
                  </a:moveTo>
                  <a:cubicBezTo>
                    <a:pt x="5592312" y="859262"/>
                    <a:pt x="5365812" y="743144"/>
                    <a:pt x="5132810" y="742985"/>
                  </a:cubicBezTo>
                  <a:lnTo>
                    <a:pt x="5132848" y="742948"/>
                  </a:lnTo>
                  <a:cubicBezTo>
                    <a:pt x="4899846" y="742752"/>
                    <a:pt x="4673308" y="626646"/>
                    <a:pt x="4548439" y="419122"/>
                  </a:cubicBezTo>
                  <a:cubicBezTo>
                    <a:pt x="4362114" y="109404"/>
                    <a:pt x="3949430" y="0"/>
                    <a:pt x="3626663" y="182142"/>
                  </a:cubicBezTo>
                  <a:lnTo>
                    <a:pt x="3626612" y="182179"/>
                  </a:lnTo>
                  <a:lnTo>
                    <a:pt x="3626612" y="181982"/>
                  </a:lnTo>
                  <a:cubicBezTo>
                    <a:pt x="3426146" y="292805"/>
                    <a:pt x="3171734" y="301582"/>
                    <a:pt x="2956399" y="184409"/>
                  </a:cubicBezTo>
                  <a:cubicBezTo>
                    <a:pt x="2852769" y="125796"/>
                    <a:pt x="2734636" y="94958"/>
                    <a:pt x="2614343" y="95136"/>
                  </a:cubicBezTo>
                  <a:cubicBezTo>
                    <a:pt x="2364594" y="95136"/>
                    <a:pt x="2146563" y="225350"/>
                    <a:pt x="2029857" y="418889"/>
                  </a:cubicBezTo>
                  <a:lnTo>
                    <a:pt x="2029857" y="418852"/>
                  </a:lnTo>
                  <a:cubicBezTo>
                    <a:pt x="1913190" y="612353"/>
                    <a:pt x="1695109" y="742568"/>
                    <a:pt x="1445398" y="742568"/>
                  </a:cubicBezTo>
                  <a:cubicBezTo>
                    <a:pt x="1072709" y="742568"/>
                    <a:pt x="770611" y="1032452"/>
                    <a:pt x="770611" y="1390073"/>
                  </a:cubicBezTo>
                  <a:lnTo>
                    <a:pt x="770611" y="1390147"/>
                  </a:lnTo>
                  <a:lnTo>
                    <a:pt x="770407" y="1390073"/>
                  </a:lnTo>
                  <a:cubicBezTo>
                    <a:pt x="770203" y="1611951"/>
                    <a:pt x="651032" y="1827652"/>
                    <a:pt x="437893" y="1948060"/>
                  </a:cubicBezTo>
                  <a:cubicBezTo>
                    <a:pt x="333027" y="2004849"/>
                    <a:pt x="246010" y="2087658"/>
                    <a:pt x="185960" y="2187810"/>
                  </a:cubicBezTo>
                  <a:cubicBezTo>
                    <a:pt x="61278" y="2395383"/>
                    <a:pt x="69723" y="2641655"/>
                    <a:pt x="185922" y="2835389"/>
                  </a:cubicBezTo>
                  <a:lnTo>
                    <a:pt x="185883" y="2835389"/>
                  </a:lnTo>
                  <a:cubicBezTo>
                    <a:pt x="302142" y="3029086"/>
                    <a:pt x="310636" y="3275382"/>
                    <a:pt x="185756" y="3482931"/>
                  </a:cubicBezTo>
                  <a:cubicBezTo>
                    <a:pt x="0" y="3792612"/>
                    <a:pt x="109992" y="4188612"/>
                    <a:pt x="432758" y="4367440"/>
                  </a:cubicBezTo>
                  <a:lnTo>
                    <a:pt x="432797" y="4367478"/>
                  </a:lnTo>
                  <a:lnTo>
                    <a:pt x="432669" y="4367563"/>
                  </a:lnTo>
                  <a:cubicBezTo>
                    <a:pt x="634361" y="4479465"/>
                    <a:pt x="769998" y="4688729"/>
                    <a:pt x="769998" y="4928381"/>
                  </a:cubicBezTo>
                  <a:cubicBezTo>
                    <a:pt x="769998" y="5286002"/>
                    <a:pt x="1072096" y="5575887"/>
                    <a:pt x="1444772" y="5575887"/>
                  </a:cubicBezTo>
                  <a:cubicBezTo>
                    <a:pt x="1694534" y="5575887"/>
                    <a:pt x="1912526" y="5706077"/>
                    <a:pt x="2029270" y="5899615"/>
                  </a:cubicBezTo>
                  <a:cubicBezTo>
                    <a:pt x="2145937" y="6093068"/>
                    <a:pt x="2364006" y="6223343"/>
                    <a:pt x="2613730" y="6223343"/>
                  </a:cubicBezTo>
                  <a:cubicBezTo>
                    <a:pt x="2734021" y="6223498"/>
                    <a:pt x="2852149" y="6192658"/>
                    <a:pt x="2955786" y="6134057"/>
                  </a:cubicBezTo>
                  <a:cubicBezTo>
                    <a:pt x="3171070" y="6016910"/>
                    <a:pt x="3425546" y="6025686"/>
                    <a:pt x="3625999" y="6136546"/>
                  </a:cubicBezTo>
                  <a:lnTo>
                    <a:pt x="3625999" y="6136313"/>
                  </a:lnTo>
                  <a:lnTo>
                    <a:pt x="3626038" y="6136386"/>
                  </a:lnTo>
                  <a:cubicBezTo>
                    <a:pt x="3948804" y="6318491"/>
                    <a:pt x="4361489" y="6209051"/>
                    <a:pt x="4547865" y="5899370"/>
                  </a:cubicBezTo>
                  <a:cubicBezTo>
                    <a:pt x="4672733" y="5691858"/>
                    <a:pt x="4899233" y="5575727"/>
                    <a:pt x="5132235" y="5575568"/>
                  </a:cubicBezTo>
                  <a:lnTo>
                    <a:pt x="5132184" y="5575482"/>
                  </a:lnTo>
                  <a:cubicBezTo>
                    <a:pt x="5365186" y="5575323"/>
                    <a:pt x="5591725" y="5459193"/>
                    <a:pt x="5716554" y="5251681"/>
                  </a:cubicBezTo>
                  <a:cubicBezTo>
                    <a:pt x="5778037" y="5149512"/>
                    <a:pt x="5807213" y="5037917"/>
                    <a:pt x="5807085" y="4927867"/>
                  </a:cubicBezTo>
                  <a:lnTo>
                    <a:pt x="5807175" y="4927940"/>
                  </a:lnTo>
                  <a:cubicBezTo>
                    <a:pt x="5807379" y="4712277"/>
                    <a:pt x="5919997" y="4502362"/>
                    <a:pt x="6122085" y="4380238"/>
                  </a:cubicBezTo>
                  <a:cubicBezTo>
                    <a:pt x="6231024" y="4325274"/>
                    <a:pt x="6325566" y="4241050"/>
                    <a:pt x="6391622" y="4131257"/>
                  </a:cubicBezTo>
                  <a:cubicBezTo>
                    <a:pt x="6516343" y="3923635"/>
                    <a:pt x="6507897" y="3677339"/>
                    <a:pt x="6391711" y="3483642"/>
                  </a:cubicBezTo>
                  <a:lnTo>
                    <a:pt x="6391750" y="3483642"/>
                  </a:lnTo>
                  <a:cubicBezTo>
                    <a:pt x="6275453" y="3289944"/>
                    <a:pt x="6266945" y="3043649"/>
                    <a:pt x="6391839" y="2836087"/>
                  </a:cubicBezTo>
                  <a:cubicBezTo>
                    <a:pt x="6577646" y="2526370"/>
                    <a:pt x="6467603" y="2130407"/>
                    <a:pt x="6144836" y="1951578"/>
                  </a:cubicBezTo>
                  <a:lnTo>
                    <a:pt x="6144785" y="1951529"/>
                  </a:lnTo>
                  <a:lnTo>
                    <a:pt x="6144913" y="1951492"/>
                  </a:lnTo>
                  <a:cubicBezTo>
                    <a:pt x="5944843" y="1840412"/>
                    <a:pt x="5809768" y="1633586"/>
                    <a:pt x="5807635" y="1396325"/>
                  </a:cubicBezTo>
                  <a:cubicBezTo>
                    <a:pt x="5808810" y="1284362"/>
                    <a:pt x="5779723" y="1170732"/>
                    <a:pt x="5717218" y="1066811"/>
                  </a:cubicBezTo>
                </a:path>
              </a:pathLst>
            </a:custGeom>
            <a:blipFill>
              <a:blip r:embed="rId7"/>
              <a:stretch>
                <a:fillRect l="-4200" t="21" r="-4200" b="-12944"/>
              </a:stretch>
            </a:blipFill>
          </p:spPr>
        </p:sp>
      </p:grpSp>
      <p:sp>
        <p:nvSpPr>
          <p:cNvPr id="22" name="TextBox 22"/>
          <p:cNvSpPr txBox="1"/>
          <p:nvPr/>
        </p:nvSpPr>
        <p:spPr>
          <a:xfrm>
            <a:off x="2596771" y="7265784"/>
            <a:ext cx="3718496" cy="4351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83"/>
              </a:lnSpc>
              <a:spcBef>
                <a:spcPct val="0"/>
              </a:spcBef>
            </a:pPr>
            <a:r>
              <a:rPr lang="en-US" sz="2736" b="1" dirty="0">
                <a:solidFill>
                  <a:srgbClr val="0C4997"/>
                </a:solidFill>
                <a:latin typeface="Poppins Bold"/>
                <a:ea typeface="Poppins Bold"/>
                <a:cs typeface="Poppins Bold"/>
                <a:sym typeface="Poppins Bold"/>
              </a:rPr>
              <a:t>tel.: +48 537 846 112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389458" y="1382717"/>
            <a:ext cx="9144000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5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Kontakt</a:t>
            </a:r>
            <a:r>
              <a:rPr lang="en-US" sz="35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:</a:t>
            </a:r>
          </a:p>
        </p:txBody>
      </p:sp>
      <p:sp>
        <p:nvSpPr>
          <p:cNvPr id="24" name="Freeform 9"/>
          <p:cNvSpPr/>
          <p:nvPr/>
        </p:nvSpPr>
        <p:spPr>
          <a:xfrm>
            <a:off x="0" y="185693"/>
            <a:ext cx="18288000" cy="1020129"/>
          </a:xfrm>
          <a:custGeom>
            <a:avLst/>
            <a:gdLst/>
            <a:ahLst/>
            <a:cxnLst/>
            <a:rect l="l" t="t" r="r" b="b"/>
            <a:pathLst>
              <a:path w="18288000" h="1020129">
                <a:moveTo>
                  <a:pt x="0" y="0"/>
                </a:moveTo>
                <a:lnTo>
                  <a:pt x="18288000" y="0"/>
                </a:lnTo>
                <a:lnTo>
                  <a:pt x="18288000" y="1020129"/>
                </a:lnTo>
                <a:lnTo>
                  <a:pt x="0" y="102012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25719" b="-21432"/>
            </a:stretch>
          </a:blipFill>
        </p:spPr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08327" y="1116719"/>
            <a:ext cx="16230600" cy="2568452"/>
            <a:chOff x="0" y="0"/>
            <a:chExt cx="21640800" cy="3424603"/>
          </a:xfrm>
        </p:grpSpPr>
        <p:sp>
          <p:nvSpPr>
            <p:cNvPr id="3" name="TextBox 3"/>
            <p:cNvSpPr txBox="1"/>
            <p:nvPr/>
          </p:nvSpPr>
          <p:spPr>
            <a:xfrm>
              <a:off x="312956" y="-66675"/>
              <a:ext cx="20048806" cy="2225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184"/>
                </a:lnSpc>
              </a:pPr>
              <a:r>
                <a:rPr lang="en-US" sz="7653" b="1" strike="noStrike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MATEMATYKA Z MINECRAFTEM</a:t>
              </a:r>
            </a:p>
            <a:p>
              <a:pPr marL="0" lvl="0" indent="0" algn="ctr">
                <a:lnSpc>
                  <a:spcPts val="3600"/>
                </a:lnSpc>
              </a:pPr>
              <a:r>
                <a:rPr lang="en-US" sz="3000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kl. I-I</a:t>
              </a:r>
              <a:r>
                <a:rPr lang="pl-PL" sz="3000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II</a:t>
              </a:r>
              <a:r>
                <a:rPr lang="en-US" sz="3000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PSP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3354753"/>
              <a:ext cx="21640800" cy="0"/>
            </a:xfrm>
            <a:prstGeom prst="line">
              <a:avLst/>
            </a:prstGeom>
            <a:ln w="139700" cap="flat">
              <a:solidFill>
                <a:srgbClr val="058E17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5" name="Freeform 5"/>
          <p:cNvSpPr/>
          <p:nvPr/>
        </p:nvSpPr>
        <p:spPr>
          <a:xfrm>
            <a:off x="346489" y="8592829"/>
            <a:ext cx="975549" cy="1643030"/>
          </a:xfrm>
          <a:custGeom>
            <a:avLst/>
            <a:gdLst/>
            <a:ahLst/>
            <a:cxnLst/>
            <a:rect l="l" t="t" r="r" b="b"/>
            <a:pathLst>
              <a:path w="975549" h="1643030">
                <a:moveTo>
                  <a:pt x="0" y="0"/>
                </a:moveTo>
                <a:lnTo>
                  <a:pt x="975548" y="0"/>
                </a:lnTo>
                <a:lnTo>
                  <a:pt x="975548" y="1643029"/>
                </a:lnTo>
                <a:lnTo>
                  <a:pt x="0" y="16430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7798924" y="3949260"/>
            <a:ext cx="2690153" cy="968455"/>
          </a:xfrm>
          <a:custGeom>
            <a:avLst/>
            <a:gdLst/>
            <a:ahLst/>
            <a:cxnLst/>
            <a:rect l="l" t="t" r="r" b="b"/>
            <a:pathLst>
              <a:path w="2690153" h="968455">
                <a:moveTo>
                  <a:pt x="0" y="0"/>
                </a:moveTo>
                <a:lnTo>
                  <a:pt x="2690152" y="0"/>
                </a:lnTo>
                <a:lnTo>
                  <a:pt x="2690152" y="968455"/>
                </a:lnTo>
                <a:lnTo>
                  <a:pt x="0" y="9684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17100" y="5574866"/>
            <a:ext cx="16813055" cy="2777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1"/>
              </a:lnSpc>
              <a:spcBef>
                <a:spcPct val="0"/>
              </a:spcBef>
            </a:pPr>
            <a:r>
              <a:rPr lang="en-US" sz="2163" b="1" u="sng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Dlaczego</a:t>
            </a:r>
            <a:r>
              <a:rPr lang="en-US" sz="2163" b="1" u="sng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63" b="1" u="sng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warto</a:t>
            </a:r>
            <a:r>
              <a:rPr lang="en-US" sz="2163" b="1" u="sng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?</a:t>
            </a:r>
          </a:p>
          <a:p>
            <a:pPr algn="l">
              <a:lnSpc>
                <a:spcPts val="2401"/>
              </a:lnSpc>
              <a:spcBef>
                <a:spcPct val="0"/>
              </a:spcBef>
            </a:pP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Nauka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przez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zabawę</a:t>
            </a:r>
            <a:r>
              <a:rPr lang="pl-PL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dzieci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nawet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zauważają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że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się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uczą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</a:p>
          <a:p>
            <a:pPr algn="l">
              <a:lnSpc>
                <a:spcPts val="2401"/>
              </a:lnSpc>
              <a:spcBef>
                <a:spcPct val="0"/>
              </a:spcBef>
            </a:pP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Rozwój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kompetencji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matematycznych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cyfrowych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2401"/>
              </a:lnSpc>
              <a:spcBef>
                <a:spcPct val="0"/>
              </a:spcBef>
            </a:pP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Bezpieczne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środowisko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prowadzone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przez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doświadczonych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edukatorów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2401"/>
              </a:lnSpc>
              <a:spcBef>
                <a:spcPct val="0"/>
              </a:spcBef>
            </a:pP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Wspieranie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kreatywności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samodzielnego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myślenia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2401"/>
              </a:lnSpc>
              <a:spcBef>
                <a:spcPct val="0"/>
              </a:spcBef>
            </a:pPr>
            <a:endParaRPr lang="en-US" sz="2163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401"/>
              </a:lnSpc>
              <a:spcBef>
                <a:spcPct val="0"/>
              </a:spcBef>
            </a:pPr>
            <a:r>
              <a:rPr lang="en-US" sz="2163" b="1" u="sng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Efekty</a:t>
            </a:r>
            <a:r>
              <a:rPr lang="en-US" sz="2163" b="1" u="sng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?</a:t>
            </a:r>
          </a:p>
          <a:p>
            <a:pPr algn="l">
              <a:lnSpc>
                <a:spcPts val="2401"/>
              </a:lnSpc>
              <a:spcBef>
                <a:spcPct val="0"/>
              </a:spcBef>
            </a:pP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Rodzice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zauważają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poprawę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wyników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szkole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większą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pewność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siebie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dziecka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mniej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walki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czas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przy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komputerze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algn="l">
              <a:lnSpc>
                <a:spcPts val="2401"/>
              </a:lnSpc>
              <a:spcBef>
                <a:spcPct val="0"/>
              </a:spcBef>
            </a:pP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–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bo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Minecraft w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wersji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edukacyjnej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coś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więcej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niż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16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gra</a:t>
            </a:r>
            <a:r>
              <a:rPr lang="en-US" sz="216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481832" y="630310"/>
            <a:ext cx="9806168" cy="8425420"/>
            <a:chOff x="0" y="0"/>
            <a:chExt cx="13074890" cy="11233893"/>
          </a:xfrm>
        </p:grpSpPr>
        <p:sp>
          <p:nvSpPr>
            <p:cNvPr id="3" name="TextBox 3"/>
            <p:cNvSpPr txBox="1"/>
            <p:nvPr/>
          </p:nvSpPr>
          <p:spPr>
            <a:xfrm>
              <a:off x="189081" y="-76200"/>
              <a:ext cx="12113042" cy="2374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436"/>
                </a:lnSpc>
              </a:pPr>
              <a:r>
                <a:rPr lang="en-US" sz="7863" b="1" strike="noStrike" dirty="0">
                  <a:solidFill>
                    <a:srgbClr val="006AFF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PITAGORAS</a:t>
              </a:r>
            </a:p>
            <a:p>
              <a:pPr marL="0" lvl="0" indent="0" algn="l">
                <a:lnSpc>
                  <a:spcPts val="4210"/>
                </a:lnSpc>
              </a:pPr>
              <a:r>
                <a:rPr lang="en-US" sz="3508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kl. I-VIII PSP </a:t>
              </a:r>
              <a:r>
                <a:rPr lang="en-US" sz="3508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3508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kl. I-IV SLO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89081" y="3338915"/>
              <a:ext cx="12113042" cy="78949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34"/>
                </a:lnSpc>
              </a:pPr>
              <a:r>
                <a:rPr lang="en-US" sz="2718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Czy</a:t>
              </a:r>
              <a:r>
                <a:rPr lang="en-US" sz="2718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18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Twoje</a:t>
              </a:r>
              <a:r>
                <a:rPr lang="en-US" sz="2718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18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dziecko</a:t>
              </a:r>
              <a:r>
                <a:rPr lang="en-US" sz="2718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18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zastanawia</a:t>
              </a:r>
              <a:r>
                <a:rPr lang="en-US" sz="2718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18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się</a:t>
              </a:r>
              <a:r>
                <a:rPr lang="en-US" sz="2718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</a:t>
              </a:r>
              <a:r>
                <a:rPr lang="en-US" sz="2718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po</a:t>
              </a:r>
              <a:r>
                <a:rPr lang="en-US" sz="2718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co mu ta </a:t>
              </a:r>
              <a:r>
                <a:rPr lang="en-US" sz="2718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cała</a:t>
              </a:r>
              <a:r>
                <a:rPr lang="en-US" sz="2718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18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matematyka</a:t>
              </a:r>
              <a:r>
                <a:rPr lang="en-US" sz="2718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?</a:t>
              </a:r>
            </a:p>
            <a:p>
              <a:pPr marL="0" lvl="0" indent="0" algn="l">
                <a:lnSpc>
                  <a:spcPts val="2019"/>
                </a:lnSpc>
              </a:pPr>
              <a:endParaRPr lang="en-US" sz="2718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marL="0" lvl="0" indent="0" algn="l">
                <a:lnSpc>
                  <a:spcPts val="2019"/>
                </a:lnSpc>
              </a:pP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Wprowadzamy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dzieci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w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fascynujący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świat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geometrii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logiki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opierając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się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na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twierdzeniu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Pitagorasa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.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Uczymy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przez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zabawę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eksperymenty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i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praktyczne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zadania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od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mierzenia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przez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budowanie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modeli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,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aż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po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rozwiązywanie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zagadek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1553" b="1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matematycznych</a:t>
              </a:r>
              <a:r>
                <a:rPr lang="en-US" sz="1553" b="1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.</a:t>
              </a:r>
            </a:p>
            <a:p>
              <a:pPr marL="0" lvl="0" indent="0" algn="l">
                <a:lnSpc>
                  <a:spcPts val="3534"/>
                </a:lnSpc>
              </a:pPr>
              <a:endParaRPr lang="en-US" sz="1553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marL="0" lvl="0" indent="0" algn="l">
                <a:lnSpc>
                  <a:spcPts val="3534"/>
                </a:lnSpc>
              </a:pPr>
              <a:r>
                <a:rPr lang="en-US" sz="2718" b="1" u="sng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Dlaczego</a:t>
              </a:r>
              <a:r>
                <a:rPr lang="en-US" sz="2718" b="1" u="sng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 </a:t>
              </a:r>
              <a:r>
                <a:rPr lang="en-US" sz="2718" b="1" u="sng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warto</a:t>
              </a:r>
              <a:r>
                <a:rPr lang="en-US" sz="2718" b="1" u="sng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?</a:t>
              </a:r>
            </a:p>
            <a:p>
              <a:pPr marL="0" lvl="0" indent="0" algn="l">
                <a:lnSpc>
                  <a:spcPts val="2019"/>
                </a:lnSpc>
              </a:pPr>
              <a:endParaRPr lang="en-US" sz="2718" b="1" u="sng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marL="0" lvl="0" indent="0" algn="l">
                <a:lnSpc>
                  <a:spcPts val="2019"/>
                </a:lnSpc>
              </a:pP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Dzieci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uczą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się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logicznego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myślenia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rozwiązywania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problemów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0" lvl="0" indent="0" algn="l">
                <a:lnSpc>
                  <a:spcPts val="2019"/>
                </a:lnSpc>
              </a:pP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Pokazujemy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że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matematyka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to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nie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tylko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wzory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ale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narzędzie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do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zrozumienia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świata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0" lvl="0" indent="0" algn="l">
                <a:lnSpc>
                  <a:spcPts val="2019"/>
                </a:lnSpc>
              </a:pP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Zajęcia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rozwijają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wyobraźnię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przestrzenną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umiejętności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praktyczne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0" lvl="0" indent="0" algn="l">
                <a:lnSpc>
                  <a:spcPts val="2019"/>
                </a:lnSpc>
              </a:pP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Wzmacniamy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pewność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siebie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pracy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z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liczbami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figurami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geometrycznymi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0" lvl="0" indent="0" algn="l">
                <a:lnSpc>
                  <a:spcPts val="3534"/>
                </a:lnSpc>
              </a:pPr>
              <a:endParaRPr lang="en-US" sz="155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>
                <a:lnSpc>
                  <a:spcPts val="3534"/>
                </a:lnSpc>
              </a:pPr>
              <a:r>
                <a:rPr lang="en-US" sz="2718" b="1" u="sng" dirty="0" err="1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Efekty</a:t>
              </a:r>
              <a:r>
                <a:rPr lang="en-US" sz="2718" b="1" u="sng" dirty="0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?</a:t>
              </a:r>
            </a:p>
            <a:p>
              <a:pPr marL="0" lvl="0" indent="0" algn="l">
                <a:lnSpc>
                  <a:spcPts val="2019"/>
                </a:lnSpc>
              </a:pPr>
              <a:endParaRPr lang="en-US" sz="2718" b="1" u="sng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endParaRPr>
            </a:p>
            <a:p>
              <a:pPr marL="0" lvl="0" indent="0" algn="l">
                <a:lnSpc>
                  <a:spcPts val="2019"/>
                </a:lnSpc>
              </a:pP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Twoje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dziecko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zacznie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dostrzegać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matematykę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wszędzie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– w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architekturze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grach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a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nawet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</a:p>
            <a:p>
              <a:pPr marL="0" lvl="0" indent="0" algn="l">
                <a:lnSpc>
                  <a:spcPts val="2019"/>
                </a:lnSpc>
              </a:pP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codziennych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sytuacjach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 A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wszystko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to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dzięki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jednemu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prostemu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twierdzeniu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które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zmieniło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1553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świat</a:t>
              </a:r>
              <a:r>
                <a:rPr lang="en-US" sz="1553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!</a:t>
              </a:r>
            </a:p>
          </p:txBody>
        </p:sp>
        <p:sp>
          <p:nvSpPr>
            <p:cNvPr id="5" name="AutoShape 5"/>
            <p:cNvSpPr/>
            <p:nvPr/>
          </p:nvSpPr>
          <p:spPr>
            <a:xfrm>
              <a:off x="0" y="2791151"/>
              <a:ext cx="13074890" cy="0"/>
            </a:xfrm>
            <a:prstGeom prst="line">
              <a:avLst/>
            </a:prstGeom>
            <a:ln w="163389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6" name="Freeform 6"/>
          <p:cNvSpPr/>
          <p:nvPr/>
        </p:nvSpPr>
        <p:spPr>
          <a:xfrm>
            <a:off x="267717" y="2741530"/>
            <a:ext cx="7830300" cy="5369987"/>
          </a:xfrm>
          <a:custGeom>
            <a:avLst/>
            <a:gdLst/>
            <a:ahLst/>
            <a:cxnLst/>
            <a:rect l="l" t="t" r="r" b="b"/>
            <a:pathLst>
              <a:path w="7830300" h="5369987">
                <a:moveTo>
                  <a:pt x="0" y="0"/>
                </a:moveTo>
                <a:lnTo>
                  <a:pt x="7830300" y="0"/>
                </a:lnTo>
                <a:lnTo>
                  <a:pt x="7830300" y="5369986"/>
                </a:lnTo>
                <a:lnTo>
                  <a:pt x="0" y="53699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66" r="-1466"/>
            </a:stretch>
          </a:blipFill>
        </p:spPr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5072" y="2161002"/>
            <a:ext cx="6311116" cy="6294095"/>
            <a:chOff x="0" y="0"/>
            <a:chExt cx="814998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4998" cy="812800"/>
            </a:xfrm>
            <a:custGeom>
              <a:avLst/>
              <a:gdLst/>
              <a:ahLst/>
              <a:cxnLst/>
              <a:rect l="l" t="t" r="r" b="b"/>
              <a:pathLst>
                <a:path w="814998" h="812800">
                  <a:moveTo>
                    <a:pt x="0" y="0"/>
                  </a:moveTo>
                  <a:lnTo>
                    <a:pt x="814998" y="0"/>
                  </a:lnTo>
                  <a:lnTo>
                    <a:pt x="814998" y="812800"/>
                  </a:lnTo>
                  <a:lnTo>
                    <a:pt x="0" y="812800"/>
                  </a:lnTo>
                  <a:close/>
                </a:path>
              </a:pathLst>
            </a:custGeom>
            <a:blipFill>
              <a:blip r:embed="rId2"/>
              <a:stretch>
                <a:fillRect l="-32499" r="-16909"/>
              </a:stretch>
            </a:blipFill>
          </p:spPr>
        </p:sp>
      </p:grpSp>
      <p:sp>
        <p:nvSpPr>
          <p:cNvPr id="4" name="AutoShape 4"/>
          <p:cNvSpPr/>
          <p:nvPr/>
        </p:nvSpPr>
        <p:spPr>
          <a:xfrm>
            <a:off x="8206756" y="2677362"/>
            <a:ext cx="5122944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8206756" y="1138691"/>
            <a:ext cx="5122944" cy="1329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915"/>
              </a:lnSpc>
            </a:pPr>
            <a:r>
              <a:rPr lang="en-US" sz="6586" b="1" strike="noStrike" dirty="0">
                <a:solidFill>
                  <a:srgbClr val="55321B"/>
                </a:solidFill>
                <a:latin typeface="Poppins Bold"/>
                <a:ea typeface="Poppins Bold"/>
                <a:cs typeface="Poppins Bold"/>
                <a:sym typeface="Poppins Bold"/>
              </a:rPr>
              <a:t>KASP</a:t>
            </a:r>
            <a:r>
              <a:rPr lang="pl-PL" sz="6586" b="1" dirty="0">
                <a:solidFill>
                  <a:srgbClr val="55321B"/>
                </a:solidFill>
                <a:latin typeface="Poppins Bold"/>
                <a:ea typeface="Poppins Bold"/>
                <a:cs typeface="Poppins Bold"/>
                <a:sym typeface="Poppins Bold"/>
              </a:rPr>
              <a:t>A</a:t>
            </a:r>
            <a:r>
              <a:rPr lang="en-US" sz="6586" b="1" strike="noStrike" dirty="0">
                <a:solidFill>
                  <a:srgbClr val="55321B"/>
                </a:solidFill>
                <a:latin typeface="Poppins Bold"/>
                <a:ea typeface="Poppins Bold"/>
                <a:cs typeface="Poppins Bold"/>
                <a:sym typeface="Poppins Bold"/>
              </a:rPr>
              <a:t>ROW </a:t>
            </a:r>
          </a:p>
          <a:p>
            <a:pPr marL="0" lvl="0" indent="0" algn="l">
              <a:lnSpc>
                <a:spcPts val="3150"/>
              </a:lnSpc>
            </a:pP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kl. I-VIII PSP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kl. I-IV SLO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52908" y="3235217"/>
            <a:ext cx="9116131" cy="47220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34"/>
              </a:lnSpc>
            </a:pP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Twoje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dziecko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lubi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wyzwania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zagadki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gry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logiczne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? </a:t>
            </a:r>
          </a:p>
          <a:p>
            <a:pPr marL="0" lvl="0" indent="0" algn="l">
              <a:lnSpc>
                <a:spcPts val="3734"/>
              </a:lnSpc>
            </a:pP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Zajęcia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„KASPAROW” to </a:t>
            </a: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coś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więcej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niż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nauka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gry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marL="0" lvl="0" indent="0" algn="l">
              <a:lnSpc>
                <a:spcPts val="3734"/>
              </a:lnSpc>
            </a:pP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 </a:t>
            </a: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szachy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to </a:t>
            </a: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trening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umysłu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który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rozwija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koncentrację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cierpliwość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zdolność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667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przewidywania</a:t>
            </a:r>
            <a:r>
              <a:rPr lang="en-US" sz="2667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  <a:p>
            <a:pPr marL="0" lvl="0" indent="0" algn="l">
              <a:lnSpc>
                <a:spcPts val="3734"/>
              </a:lnSpc>
            </a:pPr>
            <a:endParaRPr lang="en-US" sz="2667" b="1" dirty="0">
              <a:solidFill>
                <a:srgbClr val="000000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0" lvl="0" indent="0" algn="l">
              <a:lnSpc>
                <a:spcPts val="3734"/>
              </a:lnSpc>
            </a:pP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Uczymy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dzieci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podstaw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zaawansowanych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strategii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gry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 </a:t>
            </a: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szachy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ale </a:t>
            </a: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też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pokazujemy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jak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przenieść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szachowe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myślenie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do </a:t>
            </a: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codziennego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życia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Każda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partia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 </a:t>
            </a: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okazja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do </a:t>
            </a: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nauki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planowania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analizowania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br>
              <a:rPr lang="pl-PL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podejmowania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667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decyzji</a:t>
            </a:r>
            <a:r>
              <a:rPr lang="en-US" sz="2667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7226" y="2065477"/>
            <a:ext cx="9526421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9904892" y="2521787"/>
            <a:ext cx="7354408" cy="7354408"/>
          </a:xfrm>
          <a:custGeom>
            <a:avLst/>
            <a:gdLst/>
            <a:ahLst/>
            <a:cxnLst/>
            <a:rect l="l" t="t" r="r" b="b"/>
            <a:pathLst>
              <a:path w="7354408" h="7354408">
                <a:moveTo>
                  <a:pt x="0" y="0"/>
                </a:moveTo>
                <a:lnTo>
                  <a:pt x="7354408" y="0"/>
                </a:lnTo>
                <a:lnTo>
                  <a:pt x="7354408" y="7354408"/>
                </a:lnTo>
                <a:lnTo>
                  <a:pt x="0" y="73544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348664" y="565031"/>
            <a:ext cx="9466505" cy="1328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853"/>
              </a:lnSpc>
            </a:pPr>
            <a:r>
              <a:rPr lang="en-US" sz="6527" b="1" strike="noStrike" dirty="0">
                <a:solidFill>
                  <a:srgbClr val="55321B"/>
                </a:solidFill>
                <a:latin typeface="Poppins Bold"/>
                <a:ea typeface="Poppins Bold"/>
                <a:cs typeface="Poppins Bold"/>
                <a:sym typeface="Poppins Bold"/>
              </a:rPr>
              <a:t>KASP</a:t>
            </a:r>
            <a:r>
              <a:rPr lang="pl-PL" sz="6527" b="1" strike="noStrike" dirty="0">
                <a:solidFill>
                  <a:srgbClr val="55321B"/>
                </a:solidFill>
                <a:latin typeface="Poppins Bold"/>
                <a:ea typeface="Poppins Bold"/>
                <a:cs typeface="Poppins Bold"/>
                <a:sym typeface="Poppins Bold"/>
              </a:rPr>
              <a:t>A</a:t>
            </a:r>
            <a:r>
              <a:rPr lang="en-US" sz="6527" b="1" strike="noStrike" dirty="0">
                <a:solidFill>
                  <a:srgbClr val="55321B"/>
                </a:solidFill>
                <a:latin typeface="Poppins Bold"/>
                <a:ea typeface="Poppins Bold"/>
                <a:cs typeface="Poppins Bold"/>
                <a:sym typeface="Poppins Bold"/>
              </a:rPr>
              <a:t>ROW </a:t>
            </a:r>
          </a:p>
          <a:p>
            <a:pPr marL="0" lvl="0" indent="0" algn="l">
              <a:lnSpc>
                <a:spcPts val="3150"/>
              </a:lnSpc>
            </a:pPr>
            <a:r>
              <a:rPr lang="en-US" sz="3000" b="1" dirty="0">
                <a:solidFill>
                  <a:srgbClr val="010204"/>
                </a:solidFill>
                <a:latin typeface="Poppins Bold"/>
                <a:ea typeface="Poppins Bold"/>
                <a:cs typeface="Poppins Bold"/>
                <a:sym typeface="Poppins Bold"/>
              </a:rPr>
              <a:t>kl. I-VIII PSP </a:t>
            </a:r>
            <a:r>
              <a:rPr lang="en-US" sz="3000" b="1" dirty="0" err="1">
                <a:solidFill>
                  <a:srgbClr val="010204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3000" b="1" dirty="0">
                <a:solidFill>
                  <a:srgbClr val="010204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3000" b="1" dirty="0" err="1">
                <a:solidFill>
                  <a:srgbClr val="010204"/>
                </a:solidFill>
                <a:latin typeface="Poppins Bold"/>
                <a:ea typeface="Poppins Bold"/>
                <a:cs typeface="Poppins Bold"/>
                <a:sym typeface="Poppins Bold"/>
              </a:rPr>
              <a:t>kl.I</a:t>
            </a:r>
            <a:r>
              <a:rPr lang="en-US" sz="3000" b="1" dirty="0">
                <a:solidFill>
                  <a:srgbClr val="010204"/>
                </a:solidFill>
                <a:latin typeface="Poppins Bold"/>
                <a:ea typeface="Poppins Bold"/>
                <a:cs typeface="Poppins Bold"/>
                <a:sym typeface="Poppins Bold"/>
              </a:rPr>
              <a:t>-IV SLO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425975" y="2674410"/>
            <a:ext cx="8718025" cy="2766680"/>
            <a:chOff x="0" y="0"/>
            <a:chExt cx="11624034" cy="3688907"/>
          </a:xfrm>
        </p:grpSpPr>
        <p:sp>
          <p:nvSpPr>
            <p:cNvPr id="6" name="TextBox 6"/>
            <p:cNvSpPr txBox="1"/>
            <p:nvPr/>
          </p:nvSpPr>
          <p:spPr>
            <a:xfrm>
              <a:off x="0" y="-66675"/>
              <a:ext cx="11624034" cy="6082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734"/>
                </a:lnSpc>
              </a:pPr>
              <a:r>
                <a:rPr lang="en-US" sz="2667" b="1" u="sng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Dlaczego warto?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898944"/>
              <a:ext cx="11624034" cy="27899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1513" lvl="1" indent="-255756" algn="l">
                <a:lnSpc>
                  <a:spcPts val="3316"/>
                </a:lnSpc>
                <a:buFont typeface="Arial"/>
                <a:buChar char="•"/>
              </a:pP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Szachy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rozwijają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logiczne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strategiczne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myślenie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511513" lvl="1" indent="-255756" algn="l">
                <a:lnSpc>
                  <a:spcPts val="3316"/>
                </a:lnSpc>
                <a:buFont typeface="Arial"/>
                <a:buChar char="•"/>
              </a:pP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Wzmacniają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cierpliwość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koncentrację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pamięć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511513" lvl="1" indent="-255756" algn="l">
                <a:lnSpc>
                  <a:spcPts val="3316"/>
                </a:lnSpc>
                <a:buFont typeface="Arial"/>
                <a:buChar char="•"/>
              </a:pP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Uczą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zdrowej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rywalizacji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radzenia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sobie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z </a:t>
              </a: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porażką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</a:t>
              </a:r>
            </a:p>
            <a:p>
              <a:pPr marL="511513" lvl="1" indent="-255756" algn="l">
                <a:lnSpc>
                  <a:spcPts val="3316"/>
                </a:lnSpc>
                <a:buFont typeface="Arial"/>
                <a:buChar char="•"/>
              </a:pP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To </a:t>
              </a: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świetna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alternatywa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dla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ekranów</a:t>
              </a:r>
              <a:r>
                <a:rPr lang="pl-PL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gra</a:t>
              </a:r>
              <a:r>
                <a:rPr lang="pl-PL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która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naprawdę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369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rozwija</a:t>
              </a:r>
              <a:r>
                <a:rPr lang="en-US" sz="2369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!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560667" y="6041703"/>
            <a:ext cx="8583333" cy="3009186"/>
            <a:chOff x="0" y="0"/>
            <a:chExt cx="11444444" cy="4012248"/>
          </a:xfrm>
        </p:grpSpPr>
        <p:sp>
          <p:nvSpPr>
            <p:cNvPr id="9" name="TextBox 9"/>
            <p:cNvSpPr txBox="1"/>
            <p:nvPr/>
          </p:nvSpPr>
          <p:spPr>
            <a:xfrm>
              <a:off x="0" y="-76200"/>
              <a:ext cx="11444444" cy="5933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62"/>
                </a:lnSpc>
              </a:pPr>
              <a:r>
                <a:rPr lang="en-US" sz="2544" b="1" u="sng">
                  <a:solidFill>
                    <a:srgbClr val="000000"/>
                  </a:solidFill>
                  <a:latin typeface="Poppins Bold"/>
                  <a:ea typeface="Poppins Bold"/>
                  <a:cs typeface="Poppins Bold"/>
                  <a:sym typeface="Poppins Bold"/>
                </a:rPr>
                <a:t>Efekty?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037733"/>
              <a:ext cx="11444444" cy="2974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62"/>
                </a:lnSpc>
              </a:pPr>
              <a:r>
                <a:rPr lang="en-US" sz="2544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Rodzice</a:t>
              </a:r>
              <a:r>
                <a:rPr lang="en-US" sz="254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544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zauważają</a:t>
              </a:r>
              <a:r>
                <a:rPr lang="en-US" sz="254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544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poprawę</a:t>
              </a:r>
              <a:r>
                <a:rPr lang="en-US" sz="254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 </a:t>
              </a:r>
              <a:r>
                <a:rPr lang="en-US" sz="2544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nauce</a:t>
              </a:r>
              <a:r>
                <a:rPr lang="en-US" sz="254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, </a:t>
              </a:r>
              <a:r>
                <a:rPr lang="en-US" sz="2544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większą</a:t>
              </a:r>
              <a:r>
                <a:rPr lang="en-US" sz="254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544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samodzielność</a:t>
              </a:r>
              <a:r>
                <a:rPr lang="en-US" sz="254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w </a:t>
              </a:r>
              <a:r>
                <a:rPr lang="en-US" sz="2544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myśleniu</a:t>
              </a:r>
              <a:r>
                <a:rPr lang="en-US" sz="254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544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i</a:t>
              </a:r>
              <a:r>
                <a:rPr lang="en-US" sz="254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... </a:t>
              </a:r>
              <a:r>
                <a:rPr lang="en-US" sz="2544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dumę</a:t>
              </a:r>
              <a:r>
                <a:rPr lang="en-US" sz="254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z </a:t>
              </a:r>
              <a:r>
                <a:rPr lang="en-US" sz="2544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pierwszych</a:t>
              </a:r>
              <a:r>
                <a:rPr lang="en-US" sz="254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544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wygranych</a:t>
              </a:r>
              <a:r>
                <a:rPr lang="en-US" sz="254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544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partii</a:t>
              </a:r>
              <a:r>
                <a:rPr lang="en-US" sz="254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! </a:t>
              </a:r>
            </a:p>
            <a:p>
              <a:pPr marL="0" lvl="0" indent="0" algn="l">
                <a:lnSpc>
                  <a:spcPts val="3562"/>
                </a:lnSpc>
              </a:pPr>
              <a:r>
                <a:rPr lang="en-US" sz="254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A </a:t>
              </a:r>
              <a:r>
                <a:rPr lang="en-US" sz="2544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kto</a:t>
              </a:r>
              <a:r>
                <a:rPr lang="en-US" sz="254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544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wie</a:t>
              </a:r>
              <a:r>
                <a:rPr lang="en-US" sz="254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– </a:t>
              </a:r>
              <a:r>
                <a:rPr lang="en-US" sz="2544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może</a:t>
              </a:r>
              <a:r>
                <a:rPr lang="en-US" sz="254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544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właśnie</a:t>
              </a:r>
              <a:r>
                <a:rPr lang="en-US" sz="254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544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tu</a:t>
              </a:r>
              <a:r>
                <a:rPr lang="en-US" sz="254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544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zaczyna</a:t>
              </a:r>
              <a:r>
                <a:rPr lang="en-US" sz="254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544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się</a:t>
              </a:r>
              <a:r>
                <a:rPr lang="en-US" sz="254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544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droga</a:t>
              </a:r>
              <a:r>
                <a:rPr lang="en-US" sz="254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do </a:t>
              </a:r>
              <a:r>
                <a:rPr lang="en-US" sz="2544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tytułu</a:t>
              </a:r>
              <a:r>
                <a:rPr lang="en-US" sz="254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-US" sz="2544" dirty="0" err="1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mistrza</a:t>
              </a:r>
              <a:r>
                <a:rPr lang="en-US" sz="2544" dirty="0">
                  <a:solidFill>
                    <a:srgbClr val="000000"/>
                  </a:solidFill>
                  <a:latin typeface="Poppins"/>
                  <a:ea typeface="Poppins"/>
                  <a:cs typeface="Poppins"/>
                  <a:sym typeface="Poppins"/>
                </a:rPr>
                <a:t>?</a:t>
              </a:r>
            </a:p>
          </p:txBody>
        </p:sp>
      </p:grpSp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31245" y="765828"/>
            <a:ext cx="15930686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67"/>
              </a:lnSpc>
            </a:pPr>
            <a:r>
              <a:rPr lang="en-US" sz="6472" b="1" dirty="0">
                <a:solidFill>
                  <a:srgbClr val="FB5341"/>
                </a:solidFill>
                <a:latin typeface="Poppins Bold"/>
                <a:ea typeface="Poppins Bold"/>
                <a:cs typeface="Poppins Bold"/>
                <a:sym typeface="Poppins Bold"/>
              </a:rPr>
              <a:t>LINGUA</a:t>
            </a:r>
          </a:p>
          <a:p>
            <a:pPr marL="0" lvl="0" indent="0" algn="l">
              <a:lnSpc>
                <a:spcPts val="3600"/>
              </a:lnSpc>
            </a:pP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kl. IV-VIII PSP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 kl. I-IV SLO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82572" y="2858030"/>
            <a:ext cx="15930686" cy="2701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21"/>
              </a:lnSpc>
            </a:pPr>
            <a:endParaRPr dirty="0"/>
          </a:p>
          <a:p>
            <a:pPr marL="0" lvl="0" indent="0" algn="l">
              <a:lnSpc>
                <a:spcPts val="3731"/>
              </a:lnSpc>
            </a:pPr>
            <a:r>
              <a:rPr lang="en-US" sz="287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Dzieci</a:t>
            </a:r>
            <a:r>
              <a:rPr lang="en-US" sz="287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7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uczą</a:t>
            </a:r>
            <a:r>
              <a:rPr lang="en-US" sz="287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7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się</a:t>
            </a:r>
            <a:r>
              <a:rPr lang="en-US" sz="287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7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angielskiego</a:t>
            </a:r>
            <a:r>
              <a:rPr lang="en-US" sz="287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w </a:t>
            </a:r>
            <a:r>
              <a:rPr lang="en-US" sz="287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naturalny</a:t>
            </a:r>
            <a:r>
              <a:rPr lang="en-US" sz="287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7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sposób</a:t>
            </a:r>
            <a:r>
              <a:rPr lang="en-US" sz="287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7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przez</a:t>
            </a:r>
            <a:r>
              <a:rPr lang="en-US" sz="287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7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rozmowę</a:t>
            </a:r>
            <a:r>
              <a:rPr lang="en-US" sz="287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87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zabawę</a:t>
            </a:r>
            <a:r>
              <a:rPr lang="en-US" sz="287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87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gry</a:t>
            </a:r>
            <a:r>
              <a:rPr lang="en-US" sz="287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7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językowe</a:t>
            </a:r>
            <a:r>
              <a:rPr lang="en-US" sz="287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87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scenki</a:t>
            </a:r>
            <a:r>
              <a:rPr lang="en-US" sz="287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7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sytuacyjne</a:t>
            </a:r>
            <a:r>
              <a:rPr lang="en-US" sz="287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7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287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87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projekty</a:t>
            </a:r>
            <a:r>
              <a:rPr lang="en-US" sz="287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 </a:t>
            </a:r>
          </a:p>
          <a:p>
            <a:pPr marL="0" lvl="0" indent="0" algn="l">
              <a:lnSpc>
                <a:spcPts val="3731"/>
              </a:lnSpc>
            </a:pPr>
            <a:r>
              <a:rPr lang="en-US" sz="287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Zajęcia</a:t>
            </a:r>
            <a:r>
              <a:rPr lang="en-US" sz="28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prowadzone</a:t>
            </a:r>
            <a:r>
              <a:rPr lang="en-US" sz="28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są</a:t>
            </a:r>
            <a:r>
              <a:rPr lang="en-US" sz="28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 </a:t>
            </a:r>
            <a:r>
              <a:rPr lang="en-US" sz="287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dużej</a:t>
            </a:r>
            <a:r>
              <a:rPr lang="en-US" sz="28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mierze</a:t>
            </a:r>
            <a:r>
              <a:rPr lang="en-US" sz="28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0" lvl="0" indent="0" algn="l">
              <a:lnSpc>
                <a:spcPts val="3731"/>
              </a:lnSpc>
            </a:pPr>
            <a:r>
              <a:rPr lang="en-US" sz="28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</a:t>
            </a:r>
            <a:r>
              <a:rPr lang="en-US" sz="287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języku</a:t>
            </a:r>
            <a:r>
              <a:rPr lang="en-US" sz="28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angielskim</a:t>
            </a:r>
            <a:r>
              <a:rPr lang="en-US" sz="28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co </a:t>
            </a:r>
            <a:r>
              <a:rPr lang="en-US" sz="287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pozwala</a:t>
            </a:r>
            <a:r>
              <a:rPr lang="en-US" sz="28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28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zanurzenie</a:t>
            </a:r>
            <a:r>
              <a:rPr lang="en-US" sz="28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się</a:t>
            </a:r>
            <a:r>
              <a:rPr lang="en-US" sz="28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</a:p>
          <a:p>
            <a:pPr marL="0" lvl="0" indent="0" algn="l">
              <a:lnSpc>
                <a:spcPts val="3731"/>
              </a:lnSpc>
            </a:pPr>
            <a:r>
              <a:rPr lang="en-US" sz="28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 </a:t>
            </a:r>
            <a:r>
              <a:rPr lang="en-US" sz="287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języku</a:t>
            </a:r>
            <a:r>
              <a:rPr lang="en-US" sz="28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8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przełamanie</a:t>
            </a:r>
            <a:r>
              <a:rPr lang="en-US" sz="28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bariery</a:t>
            </a:r>
            <a:r>
              <a:rPr lang="en-US" sz="28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70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mówienia</a:t>
            </a:r>
            <a:r>
              <a:rPr lang="en-US" sz="2870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</p:txBody>
      </p:sp>
      <p:sp>
        <p:nvSpPr>
          <p:cNvPr id="4" name="AutoShape 4"/>
          <p:cNvSpPr/>
          <p:nvPr/>
        </p:nvSpPr>
        <p:spPr>
          <a:xfrm>
            <a:off x="682572" y="2586568"/>
            <a:ext cx="17195677" cy="0"/>
          </a:xfrm>
          <a:prstGeom prst="line">
            <a:avLst/>
          </a:prstGeom>
          <a:ln w="1047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701834" y="4697993"/>
            <a:ext cx="8005782" cy="5503975"/>
          </a:xfrm>
          <a:custGeom>
            <a:avLst/>
            <a:gdLst/>
            <a:ahLst/>
            <a:cxnLst/>
            <a:rect l="l" t="t" r="r" b="b"/>
            <a:pathLst>
              <a:path w="8005782" h="5503975">
                <a:moveTo>
                  <a:pt x="0" y="0"/>
                </a:moveTo>
                <a:lnTo>
                  <a:pt x="8005782" y="0"/>
                </a:lnTo>
                <a:lnTo>
                  <a:pt x="8005782" y="5503974"/>
                </a:lnTo>
                <a:lnTo>
                  <a:pt x="0" y="55039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960957" y="2675590"/>
            <a:ext cx="8384422" cy="0"/>
          </a:xfrm>
          <a:prstGeom prst="line">
            <a:avLst/>
          </a:prstGeom>
          <a:ln w="10477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218807" y="0"/>
            <a:ext cx="6321156" cy="4211470"/>
          </a:xfrm>
          <a:custGeom>
            <a:avLst/>
            <a:gdLst/>
            <a:ahLst/>
            <a:cxnLst/>
            <a:rect l="l" t="t" r="r" b="b"/>
            <a:pathLst>
              <a:path w="6321156" h="4211470">
                <a:moveTo>
                  <a:pt x="0" y="0"/>
                </a:moveTo>
                <a:lnTo>
                  <a:pt x="6321157" y="0"/>
                </a:lnTo>
                <a:lnTo>
                  <a:pt x="6321157" y="4211470"/>
                </a:lnTo>
                <a:lnTo>
                  <a:pt x="0" y="42114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9082207" y="854850"/>
            <a:ext cx="7767627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767"/>
              </a:lnSpc>
            </a:pPr>
            <a:r>
              <a:rPr lang="en-US" sz="6472" b="1" dirty="0">
                <a:solidFill>
                  <a:srgbClr val="FB5341"/>
                </a:solidFill>
                <a:latin typeface="Poppins Bold"/>
                <a:ea typeface="Poppins Bold"/>
                <a:cs typeface="Poppins Bold"/>
                <a:sym typeface="Poppins Bold"/>
              </a:rPr>
              <a:t>LINGUA</a:t>
            </a:r>
          </a:p>
          <a:p>
            <a:pPr marL="0" lvl="0" indent="0" algn="l">
              <a:lnSpc>
                <a:spcPts val="3600"/>
              </a:lnSpc>
            </a:pP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kl. IV-VIII PSP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 kl. I-IV SLO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37184" y="4163845"/>
            <a:ext cx="15890046" cy="4983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65"/>
              </a:lnSpc>
            </a:pPr>
            <a:r>
              <a:rPr lang="en-US" sz="2973" b="1" u="sng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Dlaczego</a:t>
            </a:r>
            <a:r>
              <a:rPr lang="en-US" sz="2973" b="1" u="sng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973" b="1" u="sng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warto</a:t>
            </a:r>
            <a:r>
              <a:rPr lang="en-US" sz="2973" b="1" u="sng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?</a:t>
            </a:r>
          </a:p>
          <a:p>
            <a:pPr marL="641920" lvl="1" indent="-320960" algn="l">
              <a:lnSpc>
                <a:spcPts val="3865"/>
              </a:lnSpc>
              <a:buFont typeface="Arial"/>
              <a:buChar char="•"/>
            </a:pP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Kontakt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autentycznym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językiem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akcentem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641920" lvl="1" indent="-320960" algn="l">
              <a:lnSpc>
                <a:spcPts val="3865"/>
              </a:lnSpc>
              <a:buFont typeface="Arial"/>
              <a:buChar char="•"/>
            </a:pP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Nauka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przez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praktykę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emocje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a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nie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tylko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podręcznik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641920" lvl="1" indent="-320960" algn="l">
              <a:lnSpc>
                <a:spcPts val="3865"/>
              </a:lnSpc>
              <a:buFont typeface="Arial"/>
              <a:buChar char="•"/>
            </a:pP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Rozwijanie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pewności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siebie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w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komunikacji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marL="641920" lvl="1" indent="-320960" algn="l">
              <a:lnSpc>
                <a:spcPts val="3865"/>
              </a:lnSpc>
              <a:buFont typeface="Arial"/>
              <a:buChar char="•"/>
            </a:pP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Przygotowanie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do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realnych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sytuacji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podróży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rozmów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egzaminów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</a:p>
          <a:p>
            <a:pPr algn="l">
              <a:lnSpc>
                <a:spcPts val="3865"/>
              </a:lnSpc>
            </a:pPr>
            <a:r>
              <a:rPr lang="en-US" sz="2973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</a:p>
          <a:p>
            <a:pPr algn="l">
              <a:lnSpc>
                <a:spcPts val="3865"/>
              </a:lnSpc>
            </a:pPr>
            <a:r>
              <a:rPr lang="en-US" sz="2973" b="1" u="sng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Efekty</a:t>
            </a:r>
            <a:r>
              <a:rPr lang="en-US" sz="2973" b="1" u="sng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?</a:t>
            </a:r>
          </a:p>
          <a:p>
            <a:pPr algn="l">
              <a:lnSpc>
                <a:spcPts val="3865"/>
              </a:lnSpc>
            </a:pP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Rodzice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zauważają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że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dzieci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zaczynają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mówić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po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angielsku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spontanicznie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</a:t>
            </a:r>
          </a:p>
          <a:p>
            <a:pPr algn="l">
              <a:lnSpc>
                <a:spcPts val="3865"/>
              </a:lnSpc>
            </a:pP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z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większą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swobodą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radością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 A to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najlepszy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dowód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na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973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skuteczność</a:t>
            </a:r>
            <a:r>
              <a:rPr lang="en-US" sz="2973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!</a:t>
            </a:r>
          </a:p>
          <a:p>
            <a:pPr marL="0" lvl="0" indent="0" algn="l">
              <a:lnSpc>
                <a:spcPts val="3865"/>
              </a:lnSpc>
            </a:pPr>
            <a:endParaRPr lang="en-US" sz="2973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1417" y="2924805"/>
            <a:ext cx="9200287" cy="2142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33"/>
              </a:lnSpc>
            </a:pP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Czy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Twoje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dziecko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spędza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godziny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nad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książkami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a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mimo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to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trudno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mu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zapamiętać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materiał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? </a:t>
            </a:r>
          </a:p>
          <a:p>
            <a:pPr marL="0" lvl="0" indent="0" algn="l">
              <a:lnSpc>
                <a:spcPts val="2833"/>
              </a:lnSpc>
            </a:pP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Zajęcia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EFEKTYWNI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uczą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jak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się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uczyć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–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skutecznie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zrozumiale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br>
              <a:rPr lang="pl-PL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</a:b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z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przyjemnością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 </a:t>
            </a:r>
          </a:p>
          <a:p>
            <a:pPr marL="0" lvl="0" indent="0" algn="l">
              <a:lnSpc>
                <a:spcPts val="2833"/>
              </a:lnSpc>
            </a:pP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To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warsztaty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,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które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rozwijają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kompetencje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kluczowe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dla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sukcesu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w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szkole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poza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</a:t>
            </a:r>
            <a:r>
              <a:rPr lang="en-US" sz="2179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nią</a:t>
            </a:r>
            <a:r>
              <a:rPr lang="en-US" sz="2179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71164" y="5627438"/>
            <a:ext cx="9200287" cy="3054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1878" lvl="1" indent="-250939" algn="l">
              <a:lnSpc>
                <a:spcPts val="3486"/>
              </a:lnSpc>
              <a:buFont typeface="Arial"/>
              <a:buChar char="•"/>
            </a:pP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Poznajemy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techniki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szybkiego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i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trwałego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zapamiętywania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 (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mnemotechniki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,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mapy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myśli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,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skojarzenia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).</a:t>
            </a:r>
          </a:p>
          <a:p>
            <a:pPr marL="501878" lvl="1" indent="-250939" algn="l">
              <a:lnSpc>
                <a:spcPts val="3486"/>
              </a:lnSpc>
              <a:buFont typeface="Arial"/>
              <a:buChar char="•"/>
            </a:pP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Uczymy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się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planować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naukę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i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zarządzać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czasem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.</a:t>
            </a:r>
          </a:p>
          <a:p>
            <a:pPr marL="501878" lvl="1" indent="-250939" algn="l">
              <a:lnSpc>
                <a:spcPts val="3486"/>
              </a:lnSpc>
              <a:buFont typeface="Arial"/>
              <a:buChar char="•"/>
            </a:pP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Ćwiczymy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koncentrację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uważność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radzenie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sobie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ze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stresem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lang="en-US" sz="2324" dirty="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  <a:hlinkClick r:id="rId2" tooltip="https://docs.google.com/spreadsheets/d/1DUF2isFWsqVSYhbaACYtbgcLi_YjDqpE3GLQIVgkKQg/edit#gid=69851113"/>
            </a:endParaRPr>
          </a:p>
          <a:p>
            <a:pPr marL="501878" lvl="1" indent="-250939" algn="l">
              <a:lnSpc>
                <a:spcPts val="3486"/>
              </a:lnSpc>
              <a:buFont typeface="Arial"/>
              <a:buChar char="•"/>
            </a:pP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Odkrywamy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własny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styl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uczenia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się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i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sposoby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na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lepsze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zrozumienie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 </a:t>
            </a:r>
            <a:r>
              <a:rPr lang="en-US" sz="2324" dirty="0" err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materiału</a:t>
            </a:r>
            <a:r>
              <a:rPr lang="en-US" sz="2324" dirty="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  <a:hlinkClick r:id="rId2" tooltip="https://docs.google.com/spreadsheets/d/1DUF2isFWsqVSYhbaACYtbgcLi_YjDqpE3GLQIVgkKQg/edit#gid=69851113"/>
              </a:rPr>
              <a:t>.</a:t>
            </a:r>
          </a:p>
        </p:txBody>
      </p:sp>
      <p:sp>
        <p:nvSpPr>
          <p:cNvPr id="4" name="AutoShape 4"/>
          <p:cNvSpPr/>
          <p:nvPr/>
        </p:nvSpPr>
        <p:spPr>
          <a:xfrm>
            <a:off x="591417" y="2739585"/>
            <a:ext cx="9200287" cy="0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591417" y="981075"/>
            <a:ext cx="9269393" cy="1457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548"/>
              </a:lnSpc>
            </a:pPr>
            <a:r>
              <a:rPr lang="en-US" sz="6290" b="1" dirty="0">
                <a:solidFill>
                  <a:srgbClr val="F86FB9"/>
                </a:solidFill>
                <a:latin typeface="Poppins Bold"/>
                <a:ea typeface="Poppins Bold"/>
                <a:cs typeface="Poppins Bold"/>
                <a:sym typeface="Poppins Bold"/>
              </a:rPr>
              <a:t>EFEKTYWNI</a:t>
            </a:r>
          </a:p>
          <a:p>
            <a:pPr marL="0" lvl="0" indent="0" algn="l">
              <a:lnSpc>
                <a:spcPts val="3600"/>
              </a:lnSpc>
            </a:pP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kl. IV-VIII PSP </a:t>
            </a:r>
            <a:r>
              <a:rPr lang="en-US" sz="3000" b="1" dirty="0" err="1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i</a:t>
            </a:r>
            <a:r>
              <a:rPr lang="en-US" sz="3000" b="1" dirty="0">
                <a:solidFill>
                  <a:srgbClr val="000000"/>
                </a:solidFill>
                <a:latin typeface="Poppins Bold"/>
                <a:ea typeface="Poppins Bold"/>
                <a:cs typeface="Poppins Bold"/>
                <a:sym typeface="Poppins Bold"/>
              </a:rPr>
              <a:t> I-IV SLO</a:t>
            </a:r>
          </a:p>
        </p:txBody>
      </p:sp>
      <p:sp>
        <p:nvSpPr>
          <p:cNvPr id="6" name="Freeform 6"/>
          <p:cNvSpPr/>
          <p:nvPr/>
        </p:nvSpPr>
        <p:spPr>
          <a:xfrm>
            <a:off x="10248272" y="2093585"/>
            <a:ext cx="8221266" cy="5871354"/>
          </a:xfrm>
          <a:custGeom>
            <a:avLst/>
            <a:gdLst/>
            <a:ahLst/>
            <a:cxnLst/>
            <a:rect l="l" t="t" r="r" b="b"/>
            <a:pathLst>
              <a:path w="8221266" h="5871354">
                <a:moveTo>
                  <a:pt x="0" y="0"/>
                </a:moveTo>
                <a:lnTo>
                  <a:pt x="8221266" y="0"/>
                </a:lnTo>
                <a:lnTo>
                  <a:pt x="8221266" y="5871354"/>
                </a:lnTo>
                <a:lnTo>
                  <a:pt x="0" y="58713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2340</Words>
  <Application>Microsoft Office PowerPoint</Application>
  <PresentationFormat>Niestandardowy</PresentationFormat>
  <Paragraphs>270</Paragraphs>
  <Slides>25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35" baseType="lpstr">
      <vt:lpstr>Poppins Bold</vt:lpstr>
      <vt:lpstr>Poppins</vt:lpstr>
      <vt:lpstr>Poppins Bold Italics</vt:lpstr>
      <vt:lpstr>Hit and Run</vt:lpstr>
      <vt:lpstr>Another Shabby</vt:lpstr>
      <vt:lpstr>Canva Sans</vt:lpstr>
      <vt:lpstr>TT Fors Bold</vt:lpstr>
      <vt:lpstr>Arial</vt:lpstr>
      <vt:lpstr>Calibri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Nowa Rekrutacja Rok szkolny 2025/2026</dc:title>
  <dc:creator>DELL</dc:creator>
  <cp:lastModifiedBy>DELL</cp:lastModifiedBy>
  <cp:revision>17</cp:revision>
  <dcterms:created xsi:type="dcterms:W3CDTF">2006-08-16T00:00:00Z</dcterms:created>
  <dcterms:modified xsi:type="dcterms:W3CDTF">2025-09-08T17:24:22Z</dcterms:modified>
  <dc:identifier>DAGt4QsDNoY</dc:identifier>
</cp:coreProperties>
</file>