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5" r:id="rId9"/>
    <p:sldId id="264"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C3A303-006C-1D61-A75A-C2C5F7F5A8FD}"/>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DC81714D-987E-122E-41B2-0C14D6030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752D87C2-05BA-E813-4290-511ADD6C5BD8}"/>
              </a:ext>
            </a:extLst>
          </p:cNvPr>
          <p:cNvSpPr>
            <a:spLocks noGrp="1"/>
          </p:cNvSpPr>
          <p:nvPr>
            <p:ph type="dt" sz="half" idx="10"/>
          </p:nvPr>
        </p:nvSpPr>
        <p:spPr/>
        <p:txBody>
          <a:bodyPr/>
          <a:lstStyle/>
          <a:p>
            <a:fld id="{64E9B36F-617F-418B-88A9-60D75646EE38}" type="datetimeFigureOut">
              <a:rPr lang="pl-PL" smtClean="0"/>
              <a:t>06.05.2024</a:t>
            </a:fld>
            <a:endParaRPr lang="pl-PL"/>
          </a:p>
        </p:txBody>
      </p:sp>
      <p:sp>
        <p:nvSpPr>
          <p:cNvPr id="5" name="Symbol zastępczy stopki 4">
            <a:extLst>
              <a:ext uri="{FF2B5EF4-FFF2-40B4-BE49-F238E27FC236}">
                <a16:creationId xmlns:a16="http://schemas.microsoft.com/office/drawing/2014/main" id="{E0E3D178-3EB1-944E-F94C-10DE46C776F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4C87501-0BB5-D7EF-3325-54BE107A29D0}"/>
              </a:ext>
            </a:extLst>
          </p:cNvPr>
          <p:cNvSpPr>
            <a:spLocks noGrp="1"/>
          </p:cNvSpPr>
          <p:nvPr>
            <p:ph type="sldNum" sz="quarter" idx="12"/>
          </p:nvPr>
        </p:nvSpPr>
        <p:spPr/>
        <p:txBody>
          <a:bodyPr/>
          <a:lstStyle/>
          <a:p>
            <a:fld id="{B68BA8A4-2859-4DDC-8875-92BEB73A6CB3}" type="slidenum">
              <a:rPr lang="pl-PL" smtClean="0"/>
              <a:t>‹#›</a:t>
            </a:fld>
            <a:endParaRPr lang="pl-PL"/>
          </a:p>
        </p:txBody>
      </p:sp>
    </p:spTree>
    <p:extLst>
      <p:ext uri="{BB962C8B-B14F-4D97-AF65-F5344CB8AC3E}">
        <p14:creationId xmlns:p14="http://schemas.microsoft.com/office/powerpoint/2010/main" val="1604118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8E6D81-A0C4-D264-4D2E-10B507BBB148}"/>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759D2302-393A-784E-D0FB-4A6C350B7F47}"/>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73EC6EF-565B-4E72-38F4-CE1C599C0F76}"/>
              </a:ext>
            </a:extLst>
          </p:cNvPr>
          <p:cNvSpPr>
            <a:spLocks noGrp="1"/>
          </p:cNvSpPr>
          <p:nvPr>
            <p:ph type="dt" sz="half" idx="10"/>
          </p:nvPr>
        </p:nvSpPr>
        <p:spPr/>
        <p:txBody>
          <a:bodyPr/>
          <a:lstStyle/>
          <a:p>
            <a:fld id="{64E9B36F-617F-418B-88A9-60D75646EE38}" type="datetimeFigureOut">
              <a:rPr lang="pl-PL" smtClean="0"/>
              <a:t>06.05.2024</a:t>
            </a:fld>
            <a:endParaRPr lang="pl-PL"/>
          </a:p>
        </p:txBody>
      </p:sp>
      <p:sp>
        <p:nvSpPr>
          <p:cNvPr id="5" name="Symbol zastępczy stopki 4">
            <a:extLst>
              <a:ext uri="{FF2B5EF4-FFF2-40B4-BE49-F238E27FC236}">
                <a16:creationId xmlns:a16="http://schemas.microsoft.com/office/drawing/2014/main" id="{869374AE-7712-1995-FDB6-4F64D83901E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881D3F9-BF12-3914-8697-D20EC639187F}"/>
              </a:ext>
            </a:extLst>
          </p:cNvPr>
          <p:cNvSpPr>
            <a:spLocks noGrp="1"/>
          </p:cNvSpPr>
          <p:nvPr>
            <p:ph type="sldNum" sz="quarter" idx="12"/>
          </p:nvPr>
        </p:nvSpPr>
        <p:spPr/>
        <p:txBody>
          <a:bodyPr/>
          <a:lstStyle/>
          <a:p>
            <a:fld id="{B68BA8A4-2859-4DDC-8875-92BEB73A6CB3}" type="slidenum">
              <a:rPr lang="pl-PL" smtClean="0"/>
              <a:t>‹#›</a:t>
            </a:fld>
            <a:endParaRPr lang="pl-PL"/>
          </a:p>
        </p:txBody>
      </p:sp>
    </p:spTree>
    <p:extLst>
      <p:ext uri="{BB962C8B-B14F-4D97-AF65-F5344CB8AC3E}">
        <p14:creationId xmlns:p14="http://schemas.microsoft.com/office/powerpoint/2010/main" val="3321096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29F1449D-DA1D-9DAF-9C26-D36F6CE59A3A}"/>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04C3C9D3-C7EE-8A6F-0F4A-A6CCBD59189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A731593-2237-7CA8-9D0B-8FA299BCA66F}"/>
              </a:ext>
            </a:extLst>
          </p:cNvPr>
          <p:cNvSpPr>
            <a:spLocks noGrp="1"/>
          </p:cNvSpPr>
          <p:nvPr>
            <p:ph type="dt" sz="half" idx="10"/>
          </p:nvPr>
        </p:nvSpPr>
        <p:spPr/>
        <p:txBody>
          <a:bodyPr/>
          <a:lstStyle/>
          <a:p>
            <a:fld id="{64E9B36F-617F-418B-88A9-60D75646EE38}" type="datetimeFigureOut">
              <a:rPr lang="pl-PL" smtClean="0"/>
              <a:t>06.05.2024</a:t>
            </a:fld>
            <a:endParaRPr lang="pl-PL"/>
          </a:p>
        </p:txBody>
      </p:sp>
      <p:sp>
        <p:nvSpPr>
          <p:cNvPr id="5" name="Symbol zastępczy stopki 4">
            <a:extLst>
              <a:ext uri="{FF2B5EF4-FFF2-40B4-BE49-F238E27FC236}">
                <a16:creationId xmlns:a16="http://schemas.microsoft.com/office/drawing/2014/main" id="{E2516A3F-8D33-6C38-DF80-87612FAE6D4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0BD8EA3-10D8-3950-3AF8-9655B49393F0}"/>
              </a:ext>
            </a:extLst>
          </p:cNvPr>
          <p:cNvSpPr>
            <a:spLocks noGrp="1"/>
          </p:cNvSpPr>
          <p:nvPr>
            <p:ph type="sldNum" sz="quarter" idx="12"/>
          </p:nvPr>
        </p:nvSpPr>
        <p:spPr/>
        <p:txBody>
          <a:bodyPr/>
          <a:lstStyle/>
          <a:p>
            <a:fld id="{B68BA8A4-2859-4DDC-8875-92BEB73A6CB3}" type="slidenum">
              <a:rPr lang="pl-PL" smtClean="0"/>
              <a:t>‹#›</a:t>
            </a:fld>
            <a:endParaRPr lang="pl-PL"/>
          </a:p>
        </p:txBody>
      </p:sp>
    </p:spTree>
    <p:extLst>
      <p:ext uri="{BB962C8B-B14F-4D97-AF65-F5344CB8AC3E}">
        <p14:creationId xmlns:p14="http://schemas.microsoft.com/office/powerpoint/2010/main" val="1016228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BB2BDB-D724-5087-791F-10D8A1AF3CD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EA1F457-828E-BAA8-66A9-36DE0EE832F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EB27E0E-EEE7-2610-DB7A-C44FDEED6A9B}"/>
              </a:ext>
            </a:extLst>
          </p:cNvPr>
          <p:cNvSpPr>
            <a:spLocks noGrp="1"/>
          </p:cNvSpPr>
          <p:nvPr>
            <p:ph type="dt" sz="half" idx="10"/>
          </p:nvPr>
        </p:nvSpPr>
        <p:spPr/>
        <p:txBody>
          <a:bodyPr/>
          <a:lstStyle/>
          <a:p>
            <a:fld id="{64E9B36F-617F-418B-88A9-60D75646EE38}" type="datetimeFigureOut">
              <a:rPr lang="pl-PL" smtClean="0"/>
              <a:t>06.05.2024</a:t>
            </a:fld>
            <a:endParaRPr lang="pl-PL"/>
          </a:p>
        </p:txBody>
      </p:sp>
      <p:sp>
        <p:nvSpPr>
          <p:cNvPr id="5" name="Symbol zastępczy stopki 4">
            <a:extLst>
              <a:ext uri="{FF2B5EF4-FFF2-40B4-BE49-F238E27FC236}">
                <a16:creationId xmlns:a16="http://schemas.microsoft.com/office/drawing/2014/main" id="{180B55A2-054A-2E53-DB0E-3E50024F7E6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644E080-272C-7514-F3E4-BE7203ABFD53}"/>
              </a:ext>
            </a:extLst>
          </p:cNvPr>
          <p:cNvSpPr>
            <a:spLocks noGrp="1"/>
          </p:cNvSpPr>
          <p:nvPr>
            <p:ph type="sldNum" sz="quarter" idx="12"/>
          </p:nvPr>
        </p:nvSpPr>
        <p:spPr/>
        <p:txBody>
          <a:bodyPr/>
          <a:lstStyle/>
          <a:p>
            <a:fld id="{B68BA8A4-2859-4DDC-8875-92BEB73A6CB3}" type="slidenum">
              <a:rPr lang="pl-PL" smtClean="0"/>
              <a:t>‹#›</a:t>
            </a:fld>
            <a:endParaRPr lang="pl-PL"/>
          </a:p>
        </p:txBody>
      </p:sp>
    </p:spTree>
    <p:extLst>
      <p:ext uri="{BB962C8B-B14F-4D97-AF65-F5344CB8AC3E}">
        <p14:creationId xmlns:p14="http://schemas.microsoft.com/office/powerpoint/2010/main" val="360881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D6B72C-0392-4618-E76A-413C8651405D}"/>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A75448F5-6D78-74DD-5AA1-7CAF866BB2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8D495C55-6573-F65E-63EE-E63259365F8F}"/>
              </a:ext>
            </a:extLst>
          </p:cNvPr>
          <p:cNvSpPr>
            <a:spLocks noGrp="1"/>
          </p:cNvSpPr>
          <p:nvPr>
            <p:ph type="dt" sz="half" idx="10"/>
          </p:nvPr>
        </p:nvSpPr>
        <p:spPr/>
        <p:txBody>
          <a:bodyPr/>
          <a:lstStyle/>
          <a:p>
            <a:fld id="{64E9B36F-617F-418B-88A9-60D75646EE38}" type="datetimeFigureOut">
              <a:rPr lang="pl-PL" smtClean="0"/>
              <a:t>06.05.2024</a:t>
            </a:fld>
            <a:endParaRPr lang="pl-PL"/>
          </a:p>
        </p:txBody>
      </p:sp>
      <p:sp>
        <p:nvSpPr>
          <p:cNvPr id="5" name="Symbol zastępczy stopki 4">
            <a:extLst>
              <a:ext uri="{FF2B5EF4-FFF2-40B4-BE49-F238E27FC236}">
                <a16:creationId xmlns:a16="http://schemas.microsoft.com/office/drawing/2014/main" id="{DBD44FB8-1C16-14C4-4513-778CFD31024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162F791-B533-72AE-7438-8F0095C19327}"/>
              </a:ext>
            </a:extLst>
          </p:cNvPr>
          <p:cNvSpPr>
            <a:spLocks noGrp="1"/>
          </p:cNvSpPr>
          <p:nvPr>
            <p:ph type="sldNum" sz="quarter" idx="12"/>
          </p:nvPr>
        </p:nvSpPr>
        <p:spPr/>
        <p:txBody>
          <a:bodyPr/>
          <a:lstStyle/>
          <a:p>
            <a:fld id="{B68BA8A4-2859-4DDC-8875-92BEB73A6CB3}" type="slidenum">
              <a:rPr lang="pl-PL" smtClean="0"/>
              <a:t>‹#›</a:t>
            </a:fld>
            <a:endParaRPr lang="pl-PL"/>
          </a:p>
        </p:txBody>
      </p:sp>
    </p:spTree>
    <p:extLst>
      <p:ext uri="{BB962C8B-B14F-4D97-AF65-F5344CB8AC3E}">
        <p14:creationId xmlns:p14="http://schemas.microsoft.com/office/powerpoint/2010/main" val="3085075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919F45-9A9F-9F23-4908-8345E4DD713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B2D0142-3F4A-6442-9325-B6358EF723DD}"/>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3EB24D4-B621-FC1B-F212-D710A52DCB3D}"/>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E4E3B33D-A5F4-8C4A-FC48-9D59CC711923}"/>
              </a:ext>
            </a:extLst>
          </p:cNvPr>
          <p:cNvSpPr>
            <a:spLocks noGrp="1"/>
          </p:cNvSpPr>
          <p:nvPr>
            <p:ph type="dt" sz="half" idx="10"/>
          </p:nvPr>
        </p:nvSpPr>
        <p:spPr/>
        <p:txBody>
          <a:bodyPr/>
          <a:lstStyle/>
          <a:p>
            <a:fld id="{64E9B36F-617F-418B-88A9-60D75646EE38}" type="datetimeFigureOut">
              <a:rPr lang="pl-PL" smtClean="0"/>
              <a:t>06.05.2024</a:t>
            </a:fld>
            <a:endParaRPr lang="pl-PL"/>
          </a:p>
        </p:txBody>
      </p:sp>
      <p:sp>
        <p:nvSpPr>
          <p:cNvPr id="6" name="Symbol zastępczy stopki 5">
            <a:extLst>
              <a:ext uri="{FF2B5EF4-FFF2-40B4-BE49-F238E27FC236}">
                <a16:creationId xmlns:a16="http://schemas.microsoft.com/office/drawing/2014/main" id="{C5D7E7E8-6714-3CFE-A4D2-5830ADDFBA9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EB6A4D1-938C-7711-3E2D-F696446FB90B}"/>
              </a:ext>
            </a:extLst>
          </p:cNvPr>
          <p:cNvSpPr>
            <a:spLocks noGrp="1"/>
          </p:cNvSpPr>
          <p:nvPr>
            <p:ph type="sldNum" sz="quarter" idx="12"/>
          </p:nvPr>
        </p:nvSpPr>
        <p:spPr/>
        <p:txBody>
          <a:bodyPr/>
          <a:lstStyle/>
          <a:p>
            <a:fld id="{B68BA8A4-2859-4DDC-8875-92BEB73A6CB3}" type="slidenum">
              <a:rPr lang="pl-PL" smtClean="0"/>
              <a:t>‹#›</a:t>
            </a:fld>
            <a:endParaRPr lang="pl-PL"/>
          </a:p>
        </p:txBody>
      </p:sp>
    </p:spTree>
    <p:extLst>
      <p:ext uri="{BB962C8B-B14F-4D97-AF65-F5344CB8AC3E}">
        <p14:creationId xmlns:p14="http://schemas.microsoft.com/office/powerpoint/2010/main" val="1953632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CC1631-1D00-F94C-5B05-D1E7CEC109C8}"/>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126B8BD8-430E-4568-F4B2-50A946F07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C7DC5A39-A96C-7A78-B072-29080AD13A98}"/>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737A781-4ADF-23C9-71EE-5CD32160C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57A36E0F-3F2F-E79D-3F90-23F80A3FD6D7}"/>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84AB262F-1A84-65FB-F68A-0D36774D72A9}"/>
              </a:ext>
            </a:extLst>
          </p:cNvPr>
          <p:cNvSpPr>
            <a:spLocks noGrp="1"/>
          </p:cNvSpPr>
          <p:nvPr>
            <p:ph type="dt" sz="half" idx="10"/>
          </p:nvPr>
        </p:nvSpPr>
        <p:spPr/>
        <p:txBody>
          <a:bodyPr/>
          <a:lstStyle/>
          <a:p>
            <a:fld id="{64E9B36F-617F-418B-88A9-60D75646EE38}" type="datetimeFigureOut">
              <a:rPr lang="pl-PL" smtClean="0"/>
              <a:t>06.05.2024</a:t>
            </a:fld>
            <a:endParaRPr lang="pl-PL"/>
          </a:p>
        </p:txBody>
      </p:sp>
      <p:sp>
        <p:nvSpPr>
          <p:cNvPr id="8" name="Symbol zastępczy stopki 7">
            <a:extLst>
              <a:ext uri="{FF2B5EF4-FFF2-40B4-BE49-F238E27FC236}">
                <a16:creationId xmlns:a16="http://schemas.microsoft.com/office/drawing/2014/main" id="{EA823718-1E9C-07B7-7D88-FF7C881DD1B9}"/>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F672BEC4-9573-B9A6-3C8D-6272AB392E3D}"/>
              </a:ext>
            </a:extLst>
          </p:cNvPr>
          <p:cNvSpPr>
            <a:spLocks noGrp="1"/>
          </p:cNvSpPr>
          <p:nvPr>
            <p:ph type="sldNum" sz="quarter" idx="12"/>
          </p:nvPr>
        </p:nvSpPr>
        <p:spPr/>
        <p:txBody>
          <a:bodyPr/>
          <a:lstStyle/>
          <a:p>
            <a:fld id="{B68BA8A4-2859-4DDC-8875-92BEB73A6CB3}" type="slidenum">
              <a:rPr lang="pl-PL" smtClean="0"/>
              <a:t>‹#›</a:t>
            </a:fld>
            <a:endParaRPr lang="pl-PL"/>
          </a:p>
        </p:txBody>
      </p:sp>
    </p:spTree>
    <p:extLst>
      <p:ext uri="{BB962C8B-B14F-4D97-AF65-F5344CB8AC3E}">
        <p14:creationId xmlns:p14="http://schemas.microsoft.com/office/powerpoint/2010/main" val="4170744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B70ECB-8ADC-0E02-1ADA-64E85AC86B10}"/>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F015EAC8-4B11-C2F5-AEA2-5719850579EC}"/>
              </a:ext>
            </a:extLst>
          </p:cNvPr>
          <p:cNvSpPr>
            <a:spLocks noGrp="1"/>
          </p:cNvSpPr>
          <p:nvPr>
            <p:ph type="dt" sz="half" idx="10"/>
          </p:nvPr>
        </p:nvSpPr>
        <p:spPr/>
        <p:txBody>
          <a:bodyPr/>
          <a:lstStyle/>
          <a:p>
            <a:fld id="{64E9B36F-617F-418B-88A9-60D75646EE38}" type="datetimeFigureOut">
              <a:rPr lang="pl-PL" smtClean="0"/>
              <a:t>06.05.2024</a:t>
            </a:fld>
            <a:endParaRPr lang="pl-PL"/>
          </a:p>
        </p:txBody>
      </p:sp>
      <p:sp>
        <p:nvSpPr>
          <p:cNvPr id="4" name="Symbol zastępczy stopki 3">
            <a:extLst>
              <a:ext uri="{FF2B5EF4-FFF2-40B4-BE49-F238E27FC236}">
                <a16:creationId xmlns:a16="http://schemas.microsoft.com/office/drawing/2014/main" id="{17F08A28-B9D3-58E3-60D7-93380B137137}"/>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DB078743-C5FE-CDFB-BF57-D10E2A3EDC52}"/>
              </a:ext>
            </a:extLst>
          </p:cNvPr>
          <p:cNvSpPr>
            <a:spLocks noGrp="1"/>
          </p:cNvSpPr>
          <p:nvPr>
            <p:ph type="sldNum" sz="quarter" idx="12"/>
          </p:nvPr>
        </p:nvSpPr>
        <p:spPr/>
        <p:txBody>
          <a:bodyPr/>
          <a:lstStyle/>
          <a:p>
            <a:fld id="{B68BA8A4-2859-4DDC-8875-92BEB73A6CB3}" type="slidenum">
              <a:rPr lang="pl-PL" smtClean="0"/>
              <a:t>‹#›</a:t>
            </a:fld>
            <a:endParaRPr lang="pl-PL"/>
          </a:p>
        </p:txBody>
      </p:sp>
    </p:spTree>
    <p:extLst>
      <p:ext uri="{BB962C8B-B14F-4D97-AF65-F5344CB8AC3E}">
        <p14:creationId xmlns:p14="http://schemas.microsoft.com/office/powerpoint/2010/main" val="562553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F9B12A0-92F2-3FE9-0518-5315617E0B50}"/>
              </a:ext>
            </a:extLst>
          </p:cNvPr>
          <p:cNvSpPr>
            <a:spLocks noGrp="1"/>
          </p:cNvSpPr>
          <p:nvPr>
            <p:ph type="dt" sz="half" idx="10"/>
          </p:nvPr>
        </p:nvSpPr>
        <p:spPr/>
        <p:txBody>
          <a:bodyPr/>
          <a:lstStyle/>
          <a:p>
            <a:fld id="{64E9B36F-617F-418B-88A9-60D75646EE38}" type="datetimeFigureOut">
              <a:rPr lang="pl-PL" smtClean="0"/>
              <a:t>06.05.2024</a:t>
            </a:fld>
            <a:endParaRPr lang="pl-PL"/>
          </a:p>
        </p:txBody>
      </p:sp>
      <p:sp>
        <p:nvSpPr>
          <p:cNvPr id="3" name="Symbol zastępczy stopki 2">
            <a:extLst>
              <a:ext uri="{FF2B5EF4-FFF2-40B4-BE49-F238E27FC236}">
                <a16:creationId xmlns:a16="http://schemas.microsoft.com/office/drawing/2014/main" id="{FCB3132B-7447-35AE-7670-92A3BA155C25}"/>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10E0752A-056F-3B57-471F-71257D23EF2E}"/>
              </a:ext>
            </a:extLst>
          </p:cNvPr>
          <p:cNvSpPr>
            <a:spLocks noGrp="1"/>
          </p:cNvSpPr>
          <p:nvPr>
            <p:ph type="sldNum" sz="quarter" idx="12"/>
          </p:nvPr>
        </p:nvSpPr>
        <p:spPr/>
        <p:txBody>
          <a:bodyPr/>
          <a:lstStyle/>
          <a:p>
            <a:fld id="{B68BA8A4-2859-4DDC-8875-92BEB73A6CB3}" type="slidenum">
              <a:rPr lang="pl-PL" smtClean="0"/>
              <a:t>‹#›</a:t>
            </a:fld>
            <a:endParaRPr lang="pl-PL"/>
          </a:p>
        </p:txBody>
      </p:sp>
    </p:spTree>
    <p:extLst>
      <p:ext uri="{BB962C8B-B14F-4D97-AF65-F5344CB8AC3E}">
        <p14:creationId xmlns:p14="http://schemas.microsoft.com/office/powerpoint/2010/main" val="51957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493B3F-A58B-A054-7DD7-BB0B018EA78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C33A090C-0CF5-5DAB-40CE-590A4928DD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0067FE1D-C85D-FF11-2E45-CBFEF7495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BFB46CB-4B78-6B56-9E29-0C2252B7AA9A}"/>
              </a:ext>
            </a:extLst>
          </p:cNvPr>
          <p:cNvSpPr>
            <a:spLocks noGrp="1"/>
          </p:cNvSpPr>
          <p:nvPr>
            <p:ph type="dt" sz="half" idx="10"/>
          </p:nvPr>
        </p:nvSpPr>
        <p:spPr/>
        <p:txBody>
          <a:bodyPr/>
          <a:lstStyle/>
          <a:p>
            <a:fld id="{64E9B36F-617F-418B-88A9-60D75646EE38}" type="datetimeFigureOut">
              <a:rPr lang="pl-PL" smtClean="0"/>
              <a:t>06.05.2024</a:t>
            </a:fld>
            <a:endParaRPr lang="pl-PL"/>
          </a:p>
        </p:txBody>
      </p:sp>
      <p:sp>
        <p:nvSpPr>
          <p:cNvPr id="6" name="Symbol zastępczy stopki 5">
            <a:extLst>
              <a:ext uri="{FF2B5EF4-FFF2-40B4-BE49-F238E27FC236}">
                <a16:creationId xmlns:a16="http://schemas.microsoft.com/office/drawing/2014/main" id="{D73FFB53-4D2A-C73E-930B-3817D204582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3CF9BF4-C9CB-4581-CFCD-8FCB6E94ED26}"/>
              </a:ext>
            </a:extLst>
          </p:cNvPr>
          <p:cNvSpPr>
            <a:spLocks noGrp="1"/>
          </p:cNvSpPr>
          <p:nvPr>
            <p:ph type="sldNum" sz="quarter" idx="12"/>
          </p:nvPr>
        </p:nvSpPr>
        <p:spPr/>
        <p:txBody>
          <a:bodyPr/>
          <a:lstStyle/>
          <a:p>
            <a:fld id="{B68BA8A4-2859-4DDC-8875-92BEB73A6CB3}" type="slidenum">
              <a:rPr lang="pl-PL" smtClean="0"/>
              <a:t>‹#›</a:t>
            </a:fld>
            <a:endParaRPr lang="pl-PL"/>
          </a:p>
        </p:txBody>
      </p:sp>
    </p:spTree>
    <p:extLst>
      <p:ext uri="{BB962C8B-B14F-4D97-AF65-F5344CB8AC3E}">
        <p14:creationId xmlns:p14="http://schemas.microsoft.com/office/powerpoint/2010/main" val="2031002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E8AB51-9765-8885-348B-0E2BF455283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42776332-8599-D5B4-DA70-4AE24977B0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59735BBB-8F15-0E27-69AC-A60C8162A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E2B4A3B-368A-501D-3F82-6411B42F0268}"/>
              </a:ext>
            </a:extLst>
          </p:cNvPr>
          <p:cNvSpPr>
            <a:spLocks noGrp="1"/>
          </p:cNvSpPr>
          <p:nvPr>
            <p:ph type="dt" sz="half" idx="10"/>
          </p:nvPr>
        </p:nvSpPr>
        <p:spPr/>
        <p:txBody>
          <a:bodyPr/>
          <a:lstStyle/>
          <a:p>
            <a:fld id="{64E9B36F-617F-418B-88A9-60D75646EE38}" type="datetimeFigureOut">
              <a:rPr lang="pl-PL" smtClean="0"/>
              <a:t>06.05.2024</a:t>
            </a:fld>
            <a:endParaRPr lang="pl-PL"/>
          </a:p>
        </p:txBody>
      </p:sp>
      <p:sp>
        <p:nvSpPr>
          <p:cNvPr id="6" name="Symbol zastępczy stopki 5">
            <a:extLst>
              <a:ext uri="{FF2B5EF4-FFF2-40B4-BE49-F238E27FC236}">
                <a16:creationId xmlns:a16="http://schemas.microsoft.com/office/drawing/2014/main" id="{2F9B7909-D4BD-E83C-CECF-9DE114EC179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7D8D8D7-F72B-21BE-77E9-EA1B04554AF7}"/>
              </a:ext>
            </a:extLst>
          </p:cNvPr>
          <p:cNvSpPr>
            <a:spLocks noGrp="1"/>
          </p:cNvSpPr>
          <p:nvPr>
            <p:ph type="sldNum" sz="quarter" idx="12"/>
          </p:nvPr>
        </p:nvSpPr>
        <p:spPr/>
        <p:txBody>
          <a:bodyPr/>
          <a:lstStyle/>
          <a:p>
            <a:fld id="{B68BA8A4-2859-4DDC-8875-92BEB73A6CB3}" type="slidenum">
              <a:rPr lang="pl-PL" smtClean="0"/>
              <a:t>‹#›</a:t>
            </a:fld>
            <a:endParaRPr lang="pl-PL"/>
          </a:p>
        </p:txBody>
      </p:sp>
    </p:spTree>
    <p:extLst>
      <p:ext uri="{BB962C8B-B14F-4D97-AF65-F5344CB8AC3E}">
        <p14:creationId xmlns:p14="http://schemas.microsoft.com/office/powerpoint/2010/main" val="2990540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92000"/>
          </a:schemeClr>
        </a:solid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2A60EE9E-2796-6AAA-8FC0-FA6C3E0F21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BD44650A-7B94-CFC1-35DE-E89D4EF1C6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0F1FE45-5BE4-B988-DA5E-BD530C1ED0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9B36F-617F-418B-88A9-60D75646EE38}" type="datetimeFigureOut">
              <a:rPr lang="pl-PL" smtClean="0"/>
              <a:t>06.05.2024</a:t>
            </a:fld>
            <a:endParaRPr lang="pl-PL"/>
          </a:p>
        </p:txBody>
      </p:sp>
      <p:sp>
        <p:nvSpPr>
          <p:cNvPr id="5" name="Symbol zastępczy stopki 4">
            <a:extLst>
              <a:ext uri="{FF2B5EF4-FFF2-40B4-BE49-F238E27FC236}">
                <a16:creationId xmlns:a16="http://schemas.microsoft.com/office/drawing/2014/main" id="{7ED48A67-537A-5E27-601D-ABC2D49C00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6F83AC95-1920-B998-E358-788BED6430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BA8A4-2859-4DDC-8875-92BEB73A6CB3}" type="slidenum">
              <a:rPr lang="pl-PL" smtClean="0"/>
              <a:t>‹#›</a:t>
            </a:fld>
            <a:endParaRPr lang="pl-PL"/>
          </a:p>
        </p:txBody>
      </p:sp>
    </p:spTree>
    <p:extLst>
      <p:ext uri="{BB962C8B-B14F-4D97-AF65-F5344CB8AC3E}">
        <p14:creationId xmlns:p14="http://schemas.microsoft.com/office/powerpoint/2010/main" val="3615952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it/eu-bandiera-europa-europeo-unione-2891828/"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pl/unii-europejskiej-europa-bander%C4%85-eu-155207/"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123otomy.blogspot.com/2017/10/podroz-przez-europe.html"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Obraz 9" descr="Obraz zawierający gwiazda, Majorelle blue, Jaskrawoniebieski, flaga&#10;&#10;Opis wygenerowany automatycznie">
            <a:extLst>
              <a:ext uri="{FF2B5EF4-FFF2-40B4-BE49-F238E27FC236}">
                <a16:creationId xmlns:a16="http://schemas.microsoft.com/office/drawing/2014/main" id="{93E209C5-24D2-E271-13FE-1BA41456BFE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104" b="13910"/>
          <a:stretch/>
        </p:blipFill>
        <p:spPr>
          <a:xfrm>
            <a:off x="20" y="-40921"/>
            <a:ext cx="12191980" cy="6898921"/>
          </a:xfrm>
          <a:prstGeom prst="rect">
            <a:avLst/>
          </a:prstGeom>
        </p:spPr>
      </p:pic>
      <p:sp>
        <p:nvSpPr>
          <p:cNvPr id="11" name="pole tekstowe 10">
            <a:extLst>
              <a:ext uri="{FF2B5EF4-FFF2-40B4-BE49-F238E27FC236}">
                <a16:creationId xmlns:a16="http://schemas.microsoft.com/office/drawing/2014/main" id="{5EFAEB7F-F1C0-76BF-14ED-4BF99C63BE6B}"/>
              </a:ext>
            </a:extLst>
          </p:cNvPr>
          <p:cNvSpPr txBox="1"/>
          <p:nvPr/>
        </p:nvSpPr>
        <p:spPr>
          <a:xfrm>
            <a:off x="2801639" y="2685264"/>
            <a:ext cx="6588721" cy="1446550"/>
          </a:xfrm>
          <a:prstGeom prst="rect">
            <a:avLst/>
          </a:prstGeom>
          <a:noFill/>
        </p:spPr>
        <p:txBody>
          <a:bodyPr wrap="square" rtlCol="0">
            <a:spAutoFit/>
          </a:bodyPr>
          <a:lstStyle/>
          <a:p>
            <a:pPr algn="ctr"/>
            <a:r>
              <a:rPr lang="pl-PL" sz="4400" dirty="0">
                <a:solidFill>
                  <a:schemeClr val="bg1"/>
                </a:solidFill>
                <a:latin typeface="Amasis MT Pro Black" panose="02040A04050005020304" pitchFamily="18" charset="-18"/>
              </a:rPr>
              <a:t>Unity Through </a:t>
            </a:r>
            <a:r>
              <a:rPr lang="en-US" sz="4400" dirty="0">
                <a:solidFill>
                  <a:schemeClr val="bg1"/>
                </a:solidFill>
                <a:latin typeface="Amasis MT Pro Black" panose="02040A04050005020304" pitchFamily="18" charset="-18"/>
              </a:rPr>
              <a:t>Difference</a:t>
            </a:r>
          </a:p>
        </p:txBody>
      </p:sp>
    </p:spTree>
    <p:extLst>
      <p:ext uri="{BB962C8B-B14F-4D97-AF65-F5344CB8AC3E}">
        <p14:creationId xmlns:p14="http://schemas.microsoft.com/office/powerpoint/2010/main" val="3011936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16D46C79-E3B6-5B86-3CBE-3D1CB5B071C4}"/>
              </a:ext>
            </a:extLst>
          </p:cNvPr>
          <p:cNvSpPr txBox="1"/>
          <p:nvPr/>
        </p:nvSpPr>
        <p:spPr>
          <a:xfrm>
            <a:off x="847241" y="810156"/>
            <a:ext cx="11262872" cy="923330"/>
          </a:xfrm>
          <a:prstGeom prst="rect">
            <a:avLst/>
          </a:prstGeom>
          <a:noFill/>
        </p:spPr>
        <p:txBody>
          <a:bodyPr wrap="square" rtlCol="0">
            <a:spAutoFit/>
          </a:bodyPr>
          <a:lstStyle/>
          <a:p>
            <a:r>
              <a:rPr lang="en-US" sz="5400" dirty="0">
                <a:solidFill>
                  <a:schemeClr val="bg1"/>
                </a:solidFill>
                <a:latin typeface="Amasis MT Pro Black" panose="02040A04050005020304" pitchFamily="18" charset="-18"/>
              </a:rPr>
              <a:t>What is the European Union?</a:t>
            </a:r>
            <a:endParaRPr lang="pl-PL" sz="2800" b="0" i="0" u="sng" dirty="0">
              <a:solidFill>
                <a:schemeClr val="bg1"/>
              </a:solidFill>
              <a:effectLst/>
              <a:latin typeface="Amasis MT Pro Black" panose="02040A04050005020304" pitchFamily="18" charset="-18"/>
            </a:endParaRPr>
          </a:p>
        </p:txBody>
      </p:sp>
      <p:sp>
        <p:nvSpPr>
          <p:cNvPr id="3" name="pole tekstowe 2">
            <a:extLst>
              <a:ext uri="{FF2B5EF4-FFF2-40B4-BE49-F238E27FC236}">
                <a16:creationId xmlns:a16="http://schemas.microsoft.com/office/drawing/2014/main" id="{5A390A58-D4F9-0768-6998-46E0A535AB34}"/>
              </a:ext>
            </a:extLst>
          </p:cNvPr>
          <p:cNvSpPr txBox="1"/>
          <p:nvPr/>
        </p:nvSpPr>
        <p:spPr>
          <a:xfrm>
            <a:off x="847241" y="2190279"/>
            <a:ext cx="10709328" cy="3751091"/>
          </a:xfrm>
          <a:prstGeom prst="rect">
            <a:avLst/>
          </a:prstGeom>
          <a:noFill/>
        </p:spPr>
        <p:txBody>
          <a:bodyPr wrap="square" rtlCol="0">
            <a:spAutoFit/>
          </a:bodyPr>
          <a:lstStyle/>
          <a:p>
            <a:pPr>
              <a:lnSpc>
                <a:spcPct val="107000"/>
              </a:lnSpc>
              <a:spcAft>
                <a:spcPts val="800"/>
              </a:spcAft>
            </a:pPr>
            <a:r>
              <a:rPr lang="en-US" sz="2800" kern="100" dirty="0">
                <a:solidFill>
                  <a:schemeClr val="bg1">
                    <a:lumMod val="95000"/>
                  </a:schemeClr>
                </a:solidFill>
                <a:effectLst/>
                <a:latin typeface="Amasis MT Pro Black" panose="02040A04050005020304" pitchFamily="18" charset="-18"/>
                <a:ea typeface="Calibri" panose="020F0502020204030204" pitchFamily="34" charset="0"/>
                <a:cs typeface="Times New Roman" panose="02020603050405020304" pitchFamily="18" charset="0"/>
              </a:rPr>
              <a:t>The European Union (EU) is a political and economic union of European countries. It was established on November 1, 1993. The roots of modern European integration can be traced back to the post-World War II era, when six Western European countries formed various forms of cooperation, establishing organizations, institutions, and bodies aimed at strengthening unity among them.</a:t>
            </a:r>
            <a:endParaRPr lang="pl-PL" sz="2800" kern="100" dirty="0">
              <a:solidFill>
                <a:schemeClr val="bg1">
                  <a:lumMod val="95000"/>
                </a:schemeClr>
              </a:solidFill>
              <a:effectLst/>
              <a:latin typeface="Amasis MT Pro Black" panose="02040A04050005020304" pitchFamily="18" charset="-18"/>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2158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29463517-3707-7C5A-9486-389BEDB7B2A7}"/>
              </a:ext>
            </a:extLst>
          </p:cNvPr>
          <p:cNvSpPr txBox="1"/>
          <p:nvPr/>
        </p:nvSpPr>
        <p:spPr>
          <a:xfrm>
            <a:off x="226422" y="146227"/>
            <a:ext cx="7104373" cy="1754326"/>
          </a:xfrm>
          <a:prstGeom prst="rect">
            <a:avLst/>
          </a:prstGeom>
          <a:noFill/>
        </p:spPr>
        <p:txBody>
          <a:bodyPr wrap="square" rtlCol="0">
            <a:spAutoFit/>
          </a:bodyPr>
          <a:lstStyle/>
          <a:p>
            <a:r>
              <a:rPr lang="en-US" sz="5400" dirty="0">
                <a:solidFill>
                  <a:schemeClr val="bg1"/>
                </a:solidFill>
                <a:latin typeface="Amasis MT Pro Black" panose="02040A04050005020304" pitchFamily="18" charset="-18"/>
              </a:rPr>
              <a:t>Member States of the European Union</a:t>
            </a:r>
            <a:endParaRPr lang="pl-PL" sz="2800" dirty="0">
              <a:solidFill>
                <a:schemeClr val="bg1"/>
              </a:solidFill>
              <a:latin typeface="Amasis MT Pro Black" panose="02040A04050005020304" pitchFamily="18" charset="-18"/>
            </a:endParaRPr>
          </a:p>
        </p:txBody>
      </p:sp>
      <p:pic>
        <p:nvPicPr>
          <p:cNvPr id="5" name="Obraz 4">
            <a:extLst>
              <a:ext uri="{FF2B5EF4-FFF2-40B4-BE49-F238E27FC236}">
                <a16:creationId xmlns:a16="http://schemas.microsoft.com/office/drawing/2014/main" id="{84815259-A783-83F5-895C-3180A4DD8F5F}"/>
              </a:ext>
            </a:extLst>
          </p:cNvPr>
          <p:cNvPicPr>
            <a:picLocks noChangeAspect="1"/>
          </p:cNvPicPr>
          <p:nvPr/>
        </p:nvPicPr>
        <p:blipFill>
          <a:blip r:embed="rId2"/>
          <a:stretch>
            <a:fillRect/>
          </a:stretch>
        </p:blipFill>
        <p:spPr>
          <a:xfrm>
            <a:off x="6485206" y="691129"/>
            <a:ext cx="5264641" cy="53385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pole tekstowe 1">
            <a:extLst>
              <a:ext uri="{FF2B5EF4-FFF2-40B4-BE49-F238E27FC236}">
                <a16:creationId xmlns:a16="http://schemas.microsoft.com/office/drawing/2014/main" id="{34AA1A58-C442-41A6-ABAB-D6FB3EA3A909}"/>
              </a:ext>
            </a:extLst>
          </p:cNvPr>
          <p:cNvSpPr txBox="1"/>
          <p:nvPr/>
        </p:nvSpPr>
        <p:spPr>
          <a:xfrm>
            <a:off x="226422" y="1976845"/>
            <a:ext cx="6139543" cy="4832092"/>
          </a:xfrm>
          <a:prstGeom prst="rect">
            <a:avLst/>
          </a:prstGeom>
          <a:noFill/>
        </p:spPr>
        <p:txBody>
          <a:bodyPr wrap="square" rtlCol="0">
            <a:spAutoFit/>
          </a:bodyPr>
          <a:lstStyle/>
          <a:p>
            <a:r>
              <a:rPr lang="en-US" sz="2800" dirty="0">
                <a:solidFill>
                  <a:schemeClr val="bg1"/>
                </a:solidFill>
                <a:latin typeface="Amasis MT Pro Black" panose="02040A04050005020304" pitchFamily="18" charset="-18"/>
              </a:rPr>
              <a:t>The EU's diverse membership comprises 27 countries, each with its unique heritage, culture, and identity. These nations have united under a shared vision of a brighter future for their citizens. At the core of the EU lies the commitment to collaboration, mutual support, and the pursuit of common goals that benefit all member states.</a:t>
            </a:r>
            <a:endParaRPr lang="pl-PL" sz="2800" dirty="0"/>
          </a:p>
        </p:txBody>
      </p:sp>
    </p:spTree>
    <p:extLst>
      <p:ext uri="{BB962C8B-B14F-4D97-AF65-F5344CB8AC3E}">
        <p14:creationId xmlns:p14="http://schemas.microsoft.com/office/powerpoint/2010/main" val="3208338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E48A6273-2974-1197-4326-55E2C635EB4A}"/>
              </a:ext>
            </a:extLst>
          </p:cNvPr>
          <p:cNvSpPr txBox="1"/>
          <p:nvPr/>
        </p:nvSpPr>
        <p:spPr>
          <a:xfrm>
            <a:off x="5785481" y="165915"/>
            <a:ext cx="6260909" cy="6463308"/>
          </a:xfrm>
          <a:prstGeom prst="rect">
            <a:avLst/>
          </a:prstGeom>
          <a:noFill/>
        </p:spPr>
        <p:txBody>
          <a:bodyPr wrap="square">
            <a:spAutoFit/>
          </a:bodyPr>
          <a:lstStyle/>
          <a:p>
            <a:pPr algn="l"/>
            <a:r>
              <a:rPr lang="en-US" sz="5400" b="0" i="0" dirty="0">
                <a:solidFill>
                  <a:schemeClr val="bg1"/>
                </a:solidFill>
                <a:effectLst/>
                <a:latin typeface="Amasis MT Pro Black" panose="02040A04050005020304" pitchFamily="18" charset="-18"/>
              </a:rPr>
              <a:t>Goals and Values of the European Union</a:t>
            </a:r>
            <a:endParaRPr lang="pl-PL" sz="2800" b="0" i="0" dirty="0">
              <a:solidFill>
                <a:schemeClr val="bg1"/>
              </a:solidFill>
              <a:effectLst/>
              <a:latin typeface="Amasis MT Pro Black" panose="02040A04050005020304" pitchFamily="18" charset="-18"/>
            </a:endParaRPr>
          </a:p>
          <a:p>
            <a:pPr algn="l"/>
            <a:endParaRPr lang="pl-PL" sz="2800" b="0" i="0" dirty="0">
              <a:solidFill>
                <a:schemeClr val="bg1"/>
              </a:solidFill>
              <a:effectLst/>
              <a:latin typeface="Amasis MT Pro Black" panose="02040A04050005020304" pitchFamily="18" charset="-18"/>
            </a:endParaRPr>
          </a:p>
          <a:p>
            <a:pPr algn="l"/>
            <a:r>
              <a:rPr lang="en-US" sz="2800" b="0" i="0" dirty="0">
                <a:solidFill>
                  <a:schemeClr val="bg1"/>
                </a:solidFill>
                <a:effectLst/>
                <a:latin typeface="Amasis MT Pro Black" panose="02040A04050005020304" pitchFamily="18" charset="-18"/>
              </a:rPr>
              <a:t>The EU's foundation is built upon shared values that are fundamental to its existence. These principles guide the organization's actions and aspirations, ensuring that the rights and well-being of its citizens are at the forefront.</a:t>
            </a:r>
            <a:endParaRPr lang="pl-PL" sz="2800" b="0" i="0" dirty="0">
              <a:solidFill>
                <a:schemeClr val="bg1"/>
              </a:solidFill>
              <a:effectLst/>
              <a:latin typeface="Amasis MT Pro Black" panose="02040A04050005020304" pitchFamily="18" charset="-18"/>
            </a:endParaRPr>
          </a:p>
        </p:txBody>
      </p:sp>
      <p:sp>
        <p:nvSpPr>
          <p:cNvPr id="5" name="pole tekstowe 4">
            <a:extLst>
              <a:ext uri="{FF2B5EF4-FFF2-40B4-BE49-F238E27FC236}">
                <a16:creationId xmlns:a16="http://schemas.microsoft.com/office/drawing/2014/main" id="{8A60B1F9-16B8-16CD-43EC-E777C5325BE7}"/>
              </a:ext>
            </a:extLst>
          </p:cNvPr>
          <p:cNvSpPr txBox="1"/>
          <p:nvPr/>
        </p:nvSpPr>
        <p:spPr>
          <a:xfrm>
            <a:off x="368228" y="558031"/>
            <a:ext cx="5248801" cy="4832092"/>
          </a:xfrm>
          <a:prstGeom prst="rect">
            <a:avLst/>
          </a:prstGeom>
          <a:noFill/>
        </p:spPr>
        <p:txBody>
          <a:bodyPr wrap="square" rtlCol="0">
            <a:spAutoFit/>
          </a:bodyPr>
          <a:lstStyle/>
          <a:p>
            <a:pPr marL="571500" indent="-571500" algn="l">
              <a:buFont typeface="Arial" panose="020B0604020202020204" pitchFamily="34" charset="0"/>
              <a:buChar char="•"/>
            </a:pPr>
            <a:r>
              <a:rPr lang="en-US" sz="4400" b="0" i="0" dirty="0">
                <a:solidFill>
                  <a:srgbClr val="FFCC00"/>
                </a:solidFill>
                <a:effectLst/>
                <a:latin typeface="Amasis MT Pro Black" panose="02040A04050005020304" pitchFamily="18" charset="-18"/>
              </a:rPr>
              <a:t>Democracy</a:t>
            </a:r>
          </a:p>
          <a:p>
            <a:pPr marL="571500" indent="-571500" algn="l">
              <a:buFont typeface="Arial" panose="020B0604020202020204" pitchFamily="34" charset="0"/>
              <a:buChar char="•"/>
            </a:pPr>
            <a:r>
              <a:rPr lang="en-US" sz="4400" b="0" i="0" dirty="0">
                <a:solidFill>
                  <a:srgbClr val="FFCC00"/>
                </a:solidFill>
                <a:effectLst/>
                <a:latin typeface="Amasis MT Pro Black" panose="02040A04050005020304" pitchFamily="18" charset="-18"/>
              </a:rPr>
              <a:t>Human Dignity</a:t>
            </a:r>
          </a:p>
          <a:p>
            <a:pPr marL="571500" indent="-571500" algn="l">
              <a:buFont typeface="Arial" panose="020B0604020202020204" pitchFamily="34" charset="0"/>
              <a:buChar char="•"/>
            </a:pPr>
            <a:r>
              <a:rPr lang="en-US" sz="4400" b="0" i="0" dirty="0">
                <a:solidFill>
                  <a:srgbClr val="FFCC00"/>
                </a:solidFill>
                <a:effectLst/>
                <a:latin typeface="Amasis MT Pro Black" panose="02040A04050005020304" pitchFamily="18" charset="-18"/>
              </a:rPr>
              <a:t>Freedom</a:t>
            </a:r>
          </a:p>
          <a:p>
            <a:pPr marL="571500" indent="-571500" algn="l">
              <a:buFont typeface="Arial" panose="020B0604020202020204" pitchFamily="34" charset="0"/>
              <a:buChar char="•"/>
            </a:pPr>
            <a:r>
              <a:rPr lang="en-US" sz="4400" b="0" i="0" dirty="0">
                <a:solidFill>
                  <a:srgbClr val="FFCC00"/>
                </a:solidFill>
                <a:effectLst/>
                <a:latin typeface="Amasis MT Pro Black" panose="02040A04050005020304" pitchFamily="18" charset="-18"/>
              </a:rPr>
              <a:t>Equality</a:t>
            </a:r>
          </a:p>
          <a:p>
            <a:pPr marL="571500" indent="-571500" algn="l">
              <a:buFont typeface="Arial" panose="020B0604020202020204" pitchFamily="34" charset="0"/>
              <a:buChar char="•"/>
            </a:pPr>
            <a:r>
              <a:rPr lang="en-US" sz="4400" b="0" i="0" dirty="0">
                <a:solidFill>
                  <a:srgbClr val="FFCC00"/>
                </a:solidFill>
                <a:effectLst/>
                <a:latin typeface="Amasis MT Pro Black" panose="02040A04050005020304" pitchFamily="18" charset="-18"/>
              </a:rPr>
              <a:t>Rule of Law</a:t>
            </a:r>
          </a:p>
          <a:p>
            <a:pPr marL="571500" indent="-571500" algn="l">
              <a:buFont typeface="Arial" panose="020B0604020202020204" pitchFamily="34" charset="0"/>
              <a:buChar char="•"/>
            </a:pPr>
            <a:r>
              <a:rPr lang="en-US" sz="4400" b="0" i="0" dirty="0">
                <a:solidFill>
                  <a:srgbClr val="FFCC00"/>
                </a:solidFill>
                <a:effectLst/>
                <a:latin typeface="Amasis MT Pro Black" panose="02040A04050005020304" pitchFamily="18" charset="-18"/>
              </a:rPr>
              <a:t>Respect for Human Rights</a:t>
            </a:r>
          </a:p>
        </p:txBody>
      </p:sp>
    </p:spTree>
    <p:extLst>
      <p:ext uri="{BB962C8B-B14F-4D97-AF65-F5344CB8AC3E}">
        <p14:creationId xmlns:p14="http://schemas.microsoft.com/office/powerpoint/2010/main" val="638258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696104D6-06AE-036A-2F77-5CFB0DEA6C8A}"/>
              </a:ext>
            </a:extLst>
          </p:cNvPr>
          <p:cNvSpPr txBox="1"/>
          <p:nvPr/>
        </p:nvSpPr>
        <p:spPr>
          <a:xfrm>
            <a:off x="395785" y="368489"/>
            <a:ext cx="7670041" cy="6063198"/>
          </a:xfrm>
          <a:prstGeom prst="rect">
            <a:avLst/>
          </a:prstGeom>
          <a:noFill/>
        </p:spPr>
        <p:txBody>
          <a:bodyPr wrap="square" rtlCol="0">
            <a:spAutoFit/>
          </a:bodyPr>
          <a:lstStyle/>
          <a:p>
            <a:r>
              <a:rPr lang="en-US" sz="5400" dirty="0">
                <a:solidFill>
                  <a:schemeClr val="bg1"/>
                </a:solidFill>
                <a:latin typeface="Amasis MT Pro Black" panose="02040A04050005020304" pitchFamily="18" charset="-18"/>
              </a:rPr>
              <a:t>The European Flag: A Symbol of Unity</a:t>
            </a:r>
            <a:endParaRPr lang="pl-PL" sz="5400" dirty="0">
              <a:solidFill>
                <a:schemeClr val="bg1"/>
              </a:solidFill>
              <a:latin typeface="Amasis MT Pro Black" panose="02040A04050005020304" pitchFamily="18" charset="-18"/>
            </a:endParaRPr>
          </a:p>
          <a:p>
            <a:endParaRPr lang="pl-PL" sz="2800" dirty="0">
              <a:solidFill>
                <a:schemeClr val="bg1"/>
              </a:solidFill>
              <a:latin typeface="Amasis MT Pro Black" panose="02040A04050005020304" pitchFamily="18" charset="-18"/>
            </a:endParaRPr>
          </a:p>
          <a:p>
            <a:r>
              <a:rPr lang="en-US" sz="2800" dirty="0">
                <a:solidFill>
                  <a:schemeClr val="bg1"/>
                </a:solidFill>
                <a:latin typeface="Amasis MT Pro Black" panose="02040A04050005020304" pitchFamily="18" charset="-18"/>
              </a:rPr>
              <a:t>The EU's flag is a powerful symbol of unity and solidarity among its member states. A circle of twelve golden stars against a blue background represents the harmony and interconnectedness of the European nations. The number of stars does not correspond to the number of member states, but rather signifies unity and ever-growing cohesion.</a:t>
            </a:r>
            <a:endParaRPr lang="pl-PL" sz="2800" dirty="0">
              <a:solidFill>
                <a:schemeClr val="bg1"/>
              </a:solidFill>
              <a:latin typeface="Amasis MT Pro Black" panose="02040A04050005020304" pitchFamily="18" charset="-18"/>
            </a:endParaRPr>
          </a:p>
        </p:txBody>
      </p:sp>
      <p:pic>
        <p:nvPicPr>
          <p:cNvPr id="5" name="Obraz 4" descr="Obraz zawierający gwiazda, flaga, Jaskrawoniebieski, Majorelle blue&#10;&#10;Opis wygenerowany automatycznie">
            <a:extLst>
              <a:ext uri="{FF2B5EF4-FFF2-40B4-BE49-F238E27FC236}">
                <a16:creationId xmlns:a16="http://schemas.microsoft.com/office/drawing/2014/main" id="{33AED708-C106-5CEF-7FFD-B38C3058525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51829" y="1152296"/>
            <a:ext cx="4140591" cy="276039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600604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77222C05-28D3-64BB-365E-9A9645ECD498}"/>
              </a:ext>
            </a:extLst>
          </p:cNvPr>
          <p:cNvSpPr txBox="1"/>
          <p:nvPr/>
        </p:nvSpPr>
        <p:spPr>
          <a:xfrm>
            <a:off x="200297" y="127010"/>
            <a:ext cx="11799453" cy="1754326"/>
          </a:xfrm>
          <a:prstGeom prst="rect">
            <a:avLst/>
          </a:prstGeom>
          <a:noFill/>
        </p:spPr>
        <p:txBody>
          <a:bodyPr wrap="square" rtlCol="0">
            <a:spAutoFit/>
          </a:bodyPr>
          <a:lstStyle/>
          <a:p>
            <a:r>
              <a:rPr lang="en-US" sz="5400" dirty="0">
                <a:solidFill>
                  <a:schemeClr val="bg1"/>
                </a:solidFill>
                <a:latin typeface="Amasis MT Pro Black" panose="02040A04050005020304" pitchFamily="18" charset="-18"/>
              </a:rPr>
              <a:t>The Anthem of Europe:</a:t>
            </a:r>
            <a:r>
              <a:rPr lang="pl-PL" sz="5400" dirty="0">
                <a:solidFill>
                  <a:schemeClr val="bg1"/>
                </a:solidFill>
                <a:latin typeface="Amasis MT Pro Black" panose="02040A04050005020304" pitchFamily="18" charset="-18"/>
              </a:rPr>
              <a:t> </a:t>
            </a:r>
            <a:r>
              <a:rPr lang="en-US" sz="5400" dirty="0">
                <a:solidFill>
                  <a:schemeClr val="bg1"/>
                </a:solidFill>
                <a:latin typeface="Amasis MT Pro Black" panose="02040A04050005020304" pitchFamily="18" charset="-18"/>
              </a:rPr>
              <a:t>A Melody of Unity</a:t>
            </a:r>
            <a:endParaRPr lang="pl-PL" sz="2800" dirty="0">
              <a:solidFill>
                <a:schemeClr val="bg1"/>
              </a:solidFill>
              <a:latin typeface="Amasis MT Pro Black" panose="02040A04050005020304" pitchFamily="18" charset="-18"/>
            </a:endParaRPr>
          </a:p>
        </p:txBody>
      </p:sp>
      <p:pic>
        <p:nvPicPr>
          <p:cNvPr id="7" name="Obraz 6">
            <a:extLst>
              <a:ext uri="{FF2B5EF4-FFF2-40B4-BE49-F238E27FC236}">
                <a16:creationId xmlns:a16="http://schemas.microsoft.com/office/drawing/2014/main" id="{18FC86DF-F844-BD22-13B9-D1958D0AE35B}"/>
              </a:ext>
            </a:extLst>
          </p:cNvPr>
          <p:cNvPicPr>
            <a:picLocks noChangeAspect="1"/>
          </p:cNvPicPr>
          <p:nvPr/>
        </p:nvPicPr>
        <p:blipFill rotWithShape="1">
          <a:blip r:embed="rId2"/>
          <a:srcRect t="13181"/>
          <a:stretch/>
        </p:blipFill>
        <p:spPr>
          <a:xfrm>
            <a:off x="475071" y="2542903"/>
            <a:ext cx="3656469" cy="3276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pole tekstowe 1">
            <a:extLst>
              <a:ext uri="{FF2B5EF4-FFF2-40B4-BE49-F238E27FC236}">
                <a16:creationId xmlns:a16="http://schemas.microsoft.com/office/drawing/2014/main" id="{16AD9711-F111-731F-7CBE-0175B3362D7B}"/>
              </a:ext>
            </a:extLst>
          </p:cNvPr>
          <p:cNvSpPr txBox="1"/>
          <p:nvPr/>
        </p:nvSpPr>
        <p:spPr>
          <a:xfrm>
            <a:off x="4573852" y="1457186"/>
            <a:ext cx="7425898" cy="4832092"/>
          </a:xfrm>
          <a:prstGeom prst="rect">
            <a:avLst/>
          </a:prstGeom>
          <a:noFill/>
        </p:spPr>
        <p:txBody>
          <a:bodyPr wrap="square" rtlCol="0">
            <a:spAutoFit/>
          </a:bodyPr>
          <a:lstStyle/>
          <a:p>
            <a:r>
              <a:rPr lang="en-US" sz="2800" dirty="0">
                <a:solidFill>
                  <a:schemeClr val="bg1"/>
                </a:solidFill>
                <a:latin typeface="Amasis MT Pro Black" panose="02040A04050005020304" pitchFamily="18" charset="-18"/>
              </a:rPr>
              <a:t>The instrumental version of Beethoven's "Ode to Joy" from his Ninth Symphony serves as the EU's anthem. Herbert von Karajan's arrangement of this stirring piece was adopted by both the Council of Europe and the EU. Officially performed for the first time in 1972 on Europe Day, the anthem became an integral part of the EU's identity upon its establishment in 1993.</a:t>
            </a:r>
            <a:endParaRPr lang="pl-PL" sz="2800" dirty="0">
              <a:solidFill>
                <a:schemeClr val="bg1"/>
              </a:solidFill>
              <a:latin typeface="Amasis MT Pro Black" panose="02040A04050005020304" pitchFamily="18" charset="-18"/>
            </a:endParaRPr>
          </a:p>
        </p:txBody>
      </p:sp>
    </p:spTree>
    <p:extLst>
      <p:ext uri="{BB962C8B-B14F-4D97-AF65-F5344CB8AC3E}">
        <p14:creationId xmlns:p14="http://schemas.microsoft.com/office/powerpoint/2010/main" val="1843531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4FFCDC94-212C-4B18-741B-EB861EED5705}"/>
              </a:ext>
            </a:extLst>
          </p:cNvPr>
          <p:cNvSpPr txBox="1"/>
          <p:nvPr/>
        </p:nvSpPr>
        <p:spPr>
          <a:xfrm>
            <a:off x="616424" y="380271"/>
            <a:ext cx="10959152" cy="5201424"/>
          </a:xfrm>
          <a:prstGeom prst="rect">
            <a:avLst/>
          </a:prstGeom>
          <a:noFill/>
        </p:spPr>
        <p:txBody>
          <a:bodyPr wrap="square" rtlCol="0">
            <a:spAutoFit/>
          </a:bodyPr>
          <a:lstStyle/>
          <a:p>
            <a:pPr algn="ctr"/>
            <a:r>
              <a:rPr lang="en-US" sz="5400" dirty="0">
                <a:solidFill>
                  <a:schemeClr val="bg1"/>
                </a:solidFill>
                <a:latin typeface="Amasis MT Pro Black" panose="02040A04050005020304" pitchFamily="18" charset="-18"/>
              </a:rPr>
              <a:t>Official Languages of the EU: A Celebration of Diversity</a:t>
            </a:r>
            <a:endParaRPr lang="pl-PL" sz="2800" dirty="0">
              <a:solidFill>
                <a:schemeClr val="bg1"/>
              </a:solidFill>
              <a:latin typeface="Amasis MT Pro Black" panose="02040A04050005020304" pitchFamily="18" charset="-18"/>
            </a:endParaRPr>
          </a:p>
          <a:p>
            <a:endParaRPr lang="pl-PL" sz="2800" dirty="0">
              <a:solidFill>
                <a:schemeClr val="bg1"/>
              </a:solidFill>
              <a:latin typeface="Amasis MT Pro Black" panose="02040A04050005020304" pitchFamily="18" charset="-18"/>
            </a:endParaRPr>
          </a:p>
          <a:p>
            <a:r>
              <a:rPr lang="en-US" sz="2800" dirty="0">
                <a:solidFill>
                  <a:schemeClr val="bg1"/>
                </a:solidFill>
                <a:latin typeface="Amasis MT Pro Black" panose="02040A04050005020304" pitchFamily="18" charset="-18"/>
              </a:rPr>
              <a:t>The EU embraces its linguistic diversity, recognizing 24 official languages. This multilingualism reflects the organization's democratic principles and ensures that all citizens can engage with the EU in their own tongue. It empowers individuals to access information, participate in decision-making, and connect with others across the continent.</a:t>
            </a:r>
            <a:endParaRPr lang="pl-PL" sz="2800" dirty="0">
              <a:solidFill>
                <a:schemeClr val="bg1"/>
              </a:solidFill>
              <a:latin typeface="Amasis MT Pro Black" panose="02040A04050005020304" pitchFamily="18" charset="-18"/>
            </a:endParaRPr>
          </a:p>
        </p:txBody>
      </p:sp>
    </p:spTree>
    <p:extLst>
      <p:ext uri="{BB962C8B-B14F-4D97-AF65-F5344CB8AC3E}">
        <p14:creationId xmlns:p14="http://schemas.microsoft.com/office/powerpoint/2010/main" val="2165384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B3FBBC73-0883-BD16-69B9-4704C1192F55}"/>
              </a:ext>
            </a:extLst>
          </p:cNvPr>
          <p:cNvSpPr txBox="1"/>
          <p:nvPr/>
        </p:nvSpPr>
        <p:spPr>
          <a:xfrm>
            <a:off x="201638" y="163859"/>
            <a:ext cx="1070082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masis MT Pro Black" panose="02040A04050005020304" pitchFamily="18" charset="-18"/>
                <a:ea typeface="+mn-ea"/>
                <a:cs typeface="+mn-cs"/>
              </a:rPr>
              <a:t>Freedom of Movement: A Cornerstone of the EU</a:t>
            </a:r>
            <a:endParaRPr kumimoji="0" lang="pl-PL" sz="5400" b="0" i="0" u="none" strike="noStrike" kern="1200" cap="none" spc="0" normalizeH="0" baseline="0" noProof="0" dirty="0">
              <a:ln>
                <a:noFill/>
              </a:ln>
              <a:solidFill>
                <a:prstClr val="white"/>
              </a:solidFill>
              <a:effectLst/>
              <a:uLnTx/>
              <a:uFillTx/>
              <a:latin typeface="Amasis MT Pro Black" panose="02040A04050005020304" pitchFamily="18" charset="-18"/>
              <a:ea typeface="+mn-ea"/>
              <a:cs typeface="+mn-cs"/>
            </a:endParaRPr>
          </a:p>
        </p:txBody>
      </p:sp>
      <p:pic>
        <p:nvPicPr>
          <p:cNvPr id="4" name="Obraz 3" descr="Obraz zawierający ubrania, osoba, Ludzka twarz, chłopiec&#10;&#10;Opis wygenerowany automatycznie">
            <a:extLst>
              <a:ext uri="{FF2B5EF4-FFF2-40B4-BE49-F238E27FC236}">
                <a16:creationId xmlns:a16="http://schemas.microsoft.com/office/drawing/2014/main" id="{F1F5C00D-C340-3787-45E5-0393F98B2A9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85984" y="2021225"/>
            <a:ext cx="5083127" cy="3812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pole tekstowe 4">
            <a:extLst>
              <a:ext uri="{FF2B5EF4-FFF2-40B4-BE49-F238E27FC236}">
                <a16:creationId xmlns:a16="http://schemas.microsoft.com/office/drawing/2014/main" id="{D0B3D308-F9EC-AF71-C183-E52DFE8DA32B}"/>
              </a:ext>
            </a:extLst>
          </p:cNvPr>
          <p:cNvSpPr txBox="1"/>
          <p:nvPr/>
        </p:nvSpPr>
        <p:spPr>
          <a:xfrm>
            <a:off x="1524000" y="6858000"/>
            <a:ext cx="9144000" cy="230832"/>
          </a:xfrm>
          <a:prstGeom prst="rect">
            <a:avLst/>
          </a:prstGeom>
          <a:noFill/>
        </p:spPr>
        <p:txBody>
          <a:bodyPr wrap="square" rtlCol="0">
            <a:spAutoFit/>
          </a:bodyPr>
          <a:lstStyle/>
          <a:p>
            <a:r>
              <a:rPr lang="pl-PL" sz="900">
                <a:hlinkClick r:id="rId3" tooltip="https://123otomy.blogspot.com/2017/10/podroz-przez-europe.html"/>
              </a:rPr>
              <a:t>To zdjęcie</a:t>
            </a:r>
            <a:r>
              <a:rPr lang="pl-PL" sz="900"/>
              <a:t>, autor: Nieznany autor, licencja: </a:t>
            </a:r>
            <a:r>
              <a:rPr lang="pl-PL" sz="900">
                <a:hlinkClick r:id="rId4" tooltip="https://creativecommons.org/licenses/by-sa/3.0/"/>
              </a:rPr>
              <a:t>CC BY-SA</a:t>
            </a:r>
            <a:endParaRPr lang="pl-PL" sz="900"/>
          </a:p>
        </p:txBody>
      </p:sp>
      <p:sp>
        <p:nvSpPr>
          <p:cNvPr id="3" name="pole tekstowe 2">
            <a:extLst>
              <a:ext uri="{FF2B5EF4-FFF2-40B4-BE49-F238E27FC236}">
                <a16:creationId xmlns:a16="http://schemas.microsoft.com/office/drawing/2014/main" id="{0BEC6BE8-E66E-4BB8-BE3C-88F125BB2C7F}"/>
              </a:ext>
            </a:extLst>
          </p:cNvPr>
          <p:cNvSpPr txBox="1"/>
          <p:nvPr/>
        </p:nvSpPr>
        <p:spPr>
          <a:xfrm>
            <a:off x="121919" y="1918185"/>
            <a:ext cx="6574971" cy="3970318"/>
          </a:xfrm>
          <a:prstGeom prst="rect">
            <a:avLst/>
          </a:prstGeom>
          <a:noFill/>
        </p:spPr>
        <p:txBody>
          <a:bodyPr wrap="square" rtlCol="0">
            <a:spAutoFit/>
          </a:bodyPr>
          <a:lstStyle/>
          <a:p>
            <a:r>
              <a:rPr lang="en-US" sz="2800" dirty="0">
                <a:solidFill>
                  <a:schemeClr val="bg1"/>
                </a:solidFill>
                <a:latin typeface="Amasis MT Pro Black" panose="02040A04050005020304" pitchFamily="18" charset="-18"/>
              </a:rPr>
              <a:t>The EU has revolutionized the way people move within its borders. Citizens enjoy the freedom to travel, live, study, and work in any EU member state. This cornerstone of the EU has fostered a sense of interconnectedness and opened up a world of opportunities for Europeans.</a:t>
            </a:r>
            <a:endParaRPr lang="pl-PL" sz="2800" dirty="0">
              <a:solidFill>
                <a:schemeClr val="bg1"/>
              </a:solidFill>
              <a:latin typeface="Amasis MT Pro Black" panose="02040A04050005020304" pitchFamily="18" charset="-18"/>
            </a:endParaRPr>
          </a:p>
        </p:txBody>
      </p:sp>
    </p:spTree>
    <p:extLst>
      <p:ext uri="{BB962C8B-B14F-4D97-AF65-F5344CB8AC3E}">
        <p14:creationId xmlns:p14="http://schemas.microsoft.com/office/powerpoint/2010/main" val="3163550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3D15796B-9047-5CD1-702E-DF3084E8130E}"/>
              </a:ext>
            </a:extLst>
          </p:cNvPr>
          <p:cNvSpPr txBox="1"/>
          <p:nvPr/>
        </p:nvSpPr>
        <p:spPr>
          <a:xfrm>
            <a:off x="1046328" y="1113273"/>
            <a:ext cx="10099343" cy="2677656"/>
          </a:xfrm>
          <a:prstGeom prst="rect">
            <a:avLst/>
          </a:prstGeom>
          <a:noFill/>
        </p:spPr>
        <p:txBody>
          <a:bodyPr wrap="square" rtlCol="0">
            <a:spAutoFit/>
          </a:bodyPr>
          <a:lstStyle/>
          <a:p>
            <a:r>
              <a:rPr lang="en-US" sz="2800" dirty="0">
                <a:solidFill>
                  <a:schemeClr val="bg1"/>
                </a:solidFill>
                <a:latin typeface="Amasis MT Pro Black" panose="02040A04050005020304" pitchFamily="18" charset="-18"/>
              </a:rPr>
              <a:t>Since its inception, the EU has been instrumental in fostering peace and cooperation among its member states. The shared values and collaborative spirit of the EU have created an environment where conflict and division have been replaced by dialogue and understanding.</a:t>
            </a:r>
            <a:endParaRPr lang="pl-PL" sz="2800" dirty="0">
              <a:solidFill>
                <a:schemeClr val="bg1"/>
              </a:solidFill>
              <a:latin typeface="Amasis MT Pro Black" panose="02040A04050005020304" pitchFamily="18" charset="-18"/>
            </a:endParaRPr>
          </a:p>
        </p:txBody>
      </p:sp>
      <p:pic>
        <p:nvPicPr>
          <p:cNvPr id="4" name="Obraz 3">
            <a:extLst>
              <a:ext uri="{FF2B5EF4-FFF2-40B4-BE49-F238E27FC236}">
                <a16:creationId xmlns:a16="http://schemas.microsoft.com/office/drawing/2014/main" id="{84CC1376-3833-86CA-845C-C14634D9F976}"/>
              </a:ext>
            </a:extLst>
          </p:cNvPr>
          <p:cNvPicPr>
            <a:picLocks noChangeAspect="1"/>
          </p:cNvPicPr>
          <p:nvPr/>
        </p:nvPicPr>
        <p:blipFill>
          <a:blip r:embed="rId2"/>
          <a:stretch>
            <a:fillRect/>
          </a:stretch>
        </p:blipFill>
        <p:spPr>
          <a:xfrm>
            <a:off x="4256211" y="3429000"/>
            <a:ext cx="2919119" cy="2919119"/>
          </a:xfrm>
          <a:prstGeom prst="ellipse">
            <a:avLst/>
          </a:prstGeom>
          <a:ln>
            <a:noFill/>
          </a:ln>
          <a:effectLst>
            <a:softEdge rad="112500"/>
          </a:effectLst>
        </p:spPr>
      </p:pic>
      <p:sp>
        <p:nvSpPr>
          <p:cNvPr id="5" name="pole tekstowe 4">
            <a:extLst>
              <a:ext uri="{FF2B5EF4-FFF2-40B4-BE49-F238E27FC236}">
                <a16:creationId xmlns:a16="http://schemas.microsoft.com/office/drawing/2014/main" id="{61A23E0D-A6F2-435B-886A-B1E00F6BF5C1}"/>
              </a:ext>
            </a:extLst>
          </p:cNvPr>
          <p:cNvSpPr txBox="1"/>
          <p:nvPr/>
        </p:nvSpPr>
        <p:spPr>
          <a:xfrm>
            <a:off x="200297" y="127010"/>
            <a:ext cx="11799453" cy="923330"/>
          </a:xfrm>
          <a:prstGeom prst="rect">
            <a:avLst/>
          </a:prstGeom>
          <a:noFill/>
        </p:spPr>
        <p:txBody>
          <a:bodyPr wrap="square" rtlCol="0">
            <a:spAutoFit/>
          </a:bodyPr>
          <a:lstStyle/>
          <a:p>
            <a:pPr algn="ctr"/>
            <a:r>
              <a:rPr lang="en-US" sz="5400" dirty="0">
                <a:solidFill>
                  <a:schemeClr val="bg1"/>
                </a:solidFill>
                <a:latin typeface="Amasis MT Pro Black" panose="02040A04050005020304" pitchFamily="18" charset="-18"/>
              </a:rPr>
              <a:t>Peace: A Testament to Unity</a:t>
            </a:r>
            <a:endParaRPr lang="pl-PL" sz="2800" dirty="0">
              <a:solidFill>
                <a:schemeClr val="bg1"/>
              </a:solidFill>
              <a:latin typeface="Amasis MT Pro Black" panose="02040A04050005020304" pitchFamily="18" charset="-18"/>
            </a:endParaRPr>
          </a:p>
        </p:txBody>
      </p:sp>
    </p:spTree>
    <p:extLst>
      <p:ext uri="{BB962C8B-B14F-4D97-AF65-F5344CB8AC3E}">
        <p14:creationId xmlns:p14="http://schemas.microsoft.com/office/powerpoint/2010/main" val="1935407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3204</TotalTime>
  <Words>530</Words>
  <Application>Microsoft Office PowerPoint</Application>
  <PresentationFormat>Panoramiczny</PresentationFormat>
  <Paragraphs>27</Paragraphs>
  <Slides>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9</vt:i4>
      </vt:variant>
    </vt:vector>
  </HeadingPairs>
  <TitlesOfParts>
    <vt:vector size="14" baseType="lpstr">
      <vt:lpstr>Amasis MT Pro Black</vt:lpstr>
      <vt:lpstr>Arial</vt:lpstr>
      <vt:lpstr>Calibri</vt:lpstr>
      <vt:lpstr>Calibri Light</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Beata Paterek</dc:creator>
  <cp:lastModifiedBy>Konrad Zagulski</cp:lastModifiedBy>
  <cp:revision>13</cp:revision>
  <dcterms:created xsi:type="dcterms:W3CDTF">2024-04-25T15:56:12Z</dcterms:created>
  <dcterms:modified xsi:type="dcterms:W3CDTF">2024-05-06T19:42:36Z</dcterms:modified>
</cp:coreProperties>
</file>