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64" r:id="rId2"/>
    <p:sldId id="285" r:id="rId3"/>
    <p:sldId id="260" r:id="rId4"/>
    <p:sldId id="275" r:id="rId5"/>
    <p:sldId id="276" r:id="rId6"/>
    <p:sldId id="277" r:id="rId7"/>
    <p:sldId id="278" r:id="rId8"/>
    <p:sldId id="279" r:id="rId9"/>
    <p:sldId id="281" r:id="rId10"/>
    <p:sldId id="280" r:id="rId11"/>
    <p:sldId id="282" r:id="rId12"/>
    <p:sldId id="283" r:id="rId13"/>
    <p:sldId id="284" r:id="rId14"/>
  </p:sldIdLst>
  <p:sldSz cx="9144000" cy="5143500" type="screen16x9"/>
  <p:notesSz cx="6858000" cy="91440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226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700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9.png"/><Relationship Id="rId2" Type="http://schemas.openxmlformats.org/officeDocument/2006/relationships/image" Target="../media/image1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13.01.2024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:a16="http://schemas.microsoft.com/office/drawing/2014/main" id="{C0CA1683-BBD7-49B1-A28E-B898DDE62117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13.01.2024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2B8C7807-531F-4621-B53E-F62BE86700D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B49339D9-C6B3-4A84-9FE3-CB89355BAB4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0E48CF08-3797-41AA-99F6-9E7EFBC357D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13.01.2024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" y="4334772"/>
            <a:ext cx="1402632" cy="821194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3"/>
            <a:ext cx="2278263" cy="821194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2" y="4334315"/>
            <a:ext cx="1937739" cy="82235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2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3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747" userDrawn="1">
          <p15:clr>
            <a:srgbClr val="F26B43"/>
          </p15:clr>
        </p15:guide>
        <p15:guide id="5" pos="941" userDrawn="1">
          <p15:clr>
            <a:srgbClr val="F26B43"/>
          </p15:clr>
        </p15:guide>
        <p15:guide id="6" pos="1135" userDrawn="1">
          <p15:clr>
            <a:srgbClr val="F26B43"/>
          </p15:clr>
        </p15:guide>
        <p15:guide id="7" pos="1328" userDrawn="1">
          <p15:clr>
            <a:srgbClr val="F26B43"/>
          </p15:clr>
        </p15:guide>
        <p15:guide id="8" pos="1522" userDrawn="1">
          <p15:clr>
            <a:srgbClr val="F26B43"/>
          </p15:clr>
        </p15:guide>
        <p15:guide id="9" pos="1716" userDrawn="1">
          <p15:clr>
            <a:srgbClr val="F26B43"/>
          </p15:clr>
        </p15:guide>
        <p15:guide id="10" pos="1911" userDrawn="1">
          <p15:clr>
            <a:srgbClr val="F26B43"/>
          </p15:clr>
        </p15:guide>
        <p15:guide id="11" pos="2104" userDrawn="1">
          <p15:clr>
            <a:srgbClr val="F26B43"/>
          </p15:clr>
        </p15:guide>
        <p15:guide id="12" pos="2298" userDrawn="1">
          <p15:clr>
            <a:srgbClr val="F26B43"/>
          </p15:clr>
        </p15:guide>
        <p15:guide id="13" pos="2492" userDrawn="1">
          <p15:clr>
            <a:srgbClr val="F26B43"/>
          </p15:clr>
        </p15:guide>
        <p15:guide id="14" pos="2686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074" userDrawn="1">
          <p15:clr>
            <a:srgbClr val="F26B43"/>
          </p15:clr>
        </p15:guide>
        <p15:guide id="17" pos="3268" userDrawn="1">
          <p15:clr>
            <a:srgbClr val="F26B43"/>
          </p15:clr>
        </p15:guide>
        <p15:guide id="18" pos="3462" userDrawn="1">
          <p15:clr>
            <a:srgbClr val="F26B43"/>
          </p15:clr>
        </p15:guide>
        <p15:guide id="19" pos="3656" userDrawn="1">
          <p15:clr>
            <a:srgbClr val="F26B43"/>
          </p15:clr>
        </p15:guide>
        <p15:guide id="20" pos="3849" userDrawn="1">
          <p15:clr>
            <a:srgbClr val="F26B43"/>
          </p15:clr>
        </p15:guide>
        <p15:guide id="21" pos="4044" userDrawn="1">
          <p15:clr>
            <a:srgbClr val="F26B43"/>
          </p15:clr>
        </p15:guide>
        <p15:guide id="22" pos="4238" userDrawn="1">
          <p15:clr>
            <a:srgbClr val="F26B43"/>
          </p15:clr>
        </p15:guide>
        <p15:guide id="23" pos="4432" userDrawn="1">
          <p15:clr>
            <a:srgbClr val="F26B43"/>
          </p15:clr>
        </p15:guide>
        <p15:guide id="24" pos="4625" userDrawn="1">
          <p15:clr>
            <a:srgbClr val="F26B43"/>
          </p15:clr>
        </p15:guide>
        <p15:guide id="25" pos="4819" userDrawn="1">
          <p15:clr>
            <a:srgbClr val="F26B43"/>
          </p15:clr>
        </p15:guide>
        <p15:guide id="26" pos="5013" userDrawn="1">
          <p15:clr>
            <a:srgbClr val="F26B43"/>
          </p15:clr>
        </p15:guide>
        <p15:guide id="27" pos="5208" userDrawn="1">
          <p15:clr>
            <a:srgbClr val="F26B43"/>
          </p15:clr>
        </p15:guide>
        <p15:guide id="28" pos="5402" userDrawn="1">
          <p15:clr>
            <a:srgbClr val="F26B43"/>
          </p15:clr>
        </p15:guide>
        <p15:guide id="29" pos="5595" userDrawn="1">
          <p15:clr>
            <a:srgbClr val="F26B43"/>
          </p15:clr>
        </p15:guide>
        <p15:guide id="30" orient="horz" pos="77" userDrawn="1">
          <p15:clr>
            <a:srgbClr val="F26B43"/>
          </p15:clr>
        </p15:guide>
        <p15:guide id="31" orient="horz" pos="231" userDrawn="1">
          <p15:clr>
            <a:srgbClr val="F26B43"/>
          </p15:clr>
        </p15:guide>
        <p15:guide id="32" orient="horz" pos="386" userDrawn="1">
          <p15:clr>
            <a:srgbClr val="F26B43"/>
          </p15:clr>
        </p15:guide>
        <p15:guide id="33" orient="horz" pos="540" userDrawn="1">
          <p15:clr>
            <a:srgbClr val="F26B43"/>
          </p15:clr>
        </p15:guide>
        <p15:guide id="34" orient="horz" pos="694" userDrawn="1">
          <p15:clr>
            <a:srgbClr val="F26B43"/>
          </p15:clr>
        </p15:guide>
        <p15:guide id="35" orient="horz" pos="848" userDrawn="1">
          <p15:clr>
            <a:srgbClr val="F26B43"/>
          </p15:clr>
        </p15:guide>
        <p15:guide id="36" orient="horz" pos="1003" userDrawn="1">
          <p15:clr>
            <a:srgbClr val="F26B43"/>
          </p15:clr>
        </p15:guide>
        <p15:guide id="37" orient="horz" pos="1157" userDrawn="1">
          <p15:clr>
            <a:srgbClr val="F26B43"/>
          </p15:clr>
        </p15:guide>
        <p15:guide id="38" orient="horz" pos="1311" userDrawn="1">
          <p15:clr>
            <a:srgbClr val="F26B43"/>
          </p15:clr>
        </p15:guide>
        <p15:guide id="39" orient="horz" pos="1466" userDrawn="1">
          <p15:clr>
            <a:srgbClr val="F26B43"/>
          </p15:clr>
        </p15:guide>
        <p15:guide id="40" orient="horz" pos="1620" userDrawn="1">
          <p15:clr>
            <a:srgbClr val="F26B43"/>
          </p15:clr>
        </p15:guide>
        <p15:guide id="41" orient="horz" pos="1774" userDrawn="1">
          <p15:clr>
            <a:srgbClr val="F26B43"/>
          </p15:clr>
        </p15:guide>
        <p15:guide id="42" orient="horz" pos="1929" userDrawn="1">
          <p15:clr>
            <a:srgbClr val="F26B43"/>
          </p15:clr>
        </p15:guide>
        <p15:guide id="43" orient="horz" pos="2083" userDrawn="1">
          <p15:clr>
            <a:srgbClr val="F26B43"/>
          </p15:clr>
        </p15:guide>
        <p15:guide id="44" orient="horz" pos="2237" userDrawn="1">
          <p15:clr>
            <a:srgbClr val="F26B43"/>
          </p15:clr>
        </p15:guide>
        <p15:guide id="45" orient="horz" pos="2392" userDrawn="1">
          <p15:clr>
            <a:srgbClr val="F26B43"/>
          </p15:clr>
        </p15:guide>
        <p15:guide id="46" orient="horz" pos="2546" userDrawn="1">
          <p15:clr>
            <a:srgbClr val="F26B43"/>
          </p15:clr>
        </p15:guide>
        <p15:guide id="47" orient="horz" pos="2700" userDrawn="1">
          <p15:clr>
            <a:srgbClr val="F26B43"/>
          </p15:clr>
        </p15:guide>
        <p15:guide id="48" orient="horz" pos="2854" userDrawn="1">
          <p15:clr>
            <a:srgbClr val="F26B43"/>
          </p15:clr>
        </p15:guide>
        <p15:guide id="49" orient="horz" pos="3009" userDrawn="1">
          <p15:clr>
            <a:srgbClr val="F26B43"/>
          </p15:clr>
        </p15:guide>
        <p15:guide id="50" orient="horz" pos="31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BD747AC-0448-4B37-B836-B1138D3D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4168" y="483518"/>
            <a:ext cx="2448272" cy="2376264"/>
          </a:xfrm>
        </p:spPr>
        <p:txBody>
          <a:bodyPr/>
          <a:lstStyle/>
          <a:p>
            <a:r>
              <a:rPr lang="pl-PL" dirty="0" smtClean="0"/>
              <a:t>Beneficjent </a:t>
            </a:r>
          </a:p>
          <a:p>
            <a:r>
              <a:rPr lang="pl-PL" dirty="0" smtClean="0"/>
              <a:t>Publiczna Szkoła  Podstawowa nr 1</a:t>
            </a:r>
          </a:p>
          <a:p>
            <a:r>
              <a:rPr lang="pl-PL" dirty="0" smtClean="0"/>
              <a:t> im. Wacława Górskiego w Stalowej Woli</a:t>
            </a:r>
          </a:p>
          <a:p>
            <a:r>
              <a:rPr lang="pl-PL" dirty="0" smtClean="0"/>
              <a:t>Projekt realizowany w ramach programu Fundusze Europejskie dla Rozwoju</a:t>
            </a:r>
          </a:p>
          <a:p>
            <a:r>
              <a:rPr lang="pl-PL" dirty="0" smtClean="0"/>
              <a:t>Społecznego 2021-2027 współfinansowanego ze środków Europejskiego Funduszu Europejskiego Plus Maksymalna kwota dofinansowania</a:t>
            </a:r>
          </a:p>
          <a:p>
            <a:r>
              <a:rPr lang="pl-PL" sz="1400" b="1" dirty="0" smtClean="0">
                <a:solidFill>
                  <a:srgbClr val="FF0000"/>
                </a:solidFill>
              </a:rPr>
              <a:t>147 079, 95 </a:t>
            </a:r>
            <a:r>
              <a:rPr lang="pl-PL" dirty="0" smtClean="0"/>
              <a:t>PLN,</a:t>
            </a:r>
          </a:p>
          <a:p>
            <a:r>
              <a:rPr lang="pl-PL" dirty="0"/>
              <a:t>w</a:t>
            </a:r>
            <a:r>
              <a:rPr lang="pl-PL" dirty="0" smtClean="0"/>
              <a:t> tym 82,52 % to budżet środków europejskich oraz 17,48% to budżet środków krajowych </a:t>
            </a:r>
            <a:endParaRPr lang="pl-PL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21E7EFE4-4FD5-493A-B962-E59F2B17F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0935" y="3723878"/>
            <a:ext cx="5241426" cy="576064"/>
          </a:xfrm>
        </p:spPr>
        <p:txBody>
          <a:bodyPr>
            <a:normAutofit fontScale="90000"/>
          </a:bodyPr>
          <a:lstStyle/>
          <a:p>
            <a:r>
              <a:rPr lang="pl-PL" sz="1000" dirty="0" smtClean="0"/>
              <a:t>Jakie zadania wykonamy podczas realizacji projektu ,,Szkoła z oknem na świat (…)’’</a:t>
            </a:r>
            <a:br>
              <a:rPr lang="pl-PL" sz="1000" dirty="0" smtClean="0"/>
            </a:br>
            <a:r>
              <a:rPr lang="pl-PL" sz="1000" dirty="0" smtClean="0"/>
              <a:t>Zagraniczna mobilność edukacyjna uczniów i kadry edukacji szkolnej  </a:t>
            </a:r>
            <a:endParaRPr lang="en-US" sz="1000" dirty="0"/>
          </a:p>
        </p:txBody>
      </p:sp>
      <p:pic>
        <p:nvPicPr>
          <p:cNvPr id="33" name="Symbol zastępczy obrazu 32">
            <a:extLst>
              <a:ext uri="{FF2B5EF4-FFF2-40B4-BE49-F238E27FC236}">
                <a16:creationId xmlns:a16="http://schemas.microsoft.com/office/drawing/2014/main" id="{73AA183A-5AC5-4607-8223-7A43A13652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0" y="9407"/>
            <a:ext cx="5534395" cy="3687291"/>
          </a:xfrm>
        </p:spPr>
      </p:pic>
    </p:spTree>
    <p:extLst>
      <p:ext uri="{BB962C8B-B14F-4D97-AF65-F5344CB8AC3E}">
        <p14:creationId xmlns:p14="http://schemas.microsoft.com/office/powerpoint/2010/main" val="408460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r="18867"/>
          <a:stretch>
            <a:fillRect/>
          </a:stretch>
        </p:blipFill>
        <p:spPr/>
      </p:pic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886D-A165-4D54-8DB0-CE6586ECA8EC}" type="datetime1">
              <a:rPr lang="pl-PL" smtClean="0"/>
              <a:t>13.01.2024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570934" y="3696698"/>
            <a:ext cx="5529458" cy="67525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TERMIN MOBILNOŚCI KADRY – po 21 czerwca 2024 </a:t>
            </a:r>
            <a:br>
              <a:rPr lang="pl-PL" dirty="0" smtClean="0"/>
            </a:br>
            <a:r>
              <a:rPr lang="pl-PL" dirty="0" smtClean="0"/>
              <a:t>do końca czerwca 2024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68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CZAS TRWANIA MOBILNOŚCI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864656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2 dni –podróż</a:t>
            </a:r>
          </a:p>
          <a:p>
            <a:r>
              <a:rPr lang="pl-PL" dirty="0" smtClean="0"/>
              <a:t>5 dni – cykl zajęć językowych i metodycznych CLIL w szkole językowej </a:t>
            </a:r>
            <a:r>
              <a:rPr lang="pl-PL" dirty="0" err="1" smtClean="0"/>
              <a:t>Maltalingua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 smtClean="0"/>
              <a:t>Szczegółowy plan zajęć zostanie przekazany uczestnikom po wizycie przygotowawczej koordynatorek projektu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7497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DOKUMENTY NIEZBĘDNE DO ODBYCIA MOBILNOŚCI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1800760"/>
          </a:xfrm>
        </p:spPr>
        <p:txBody>
          <a:bodyPr/>
          <a:lstStyle/>
          <a:p>
            <a:r>
              <a:rPr lang="pl-PL" dirty="0" smtClean="0"/>
              <a:t>Podpisanie Umowy z uczestnikiem projektu </a:t>
            </a:r>
          </a:p>
          <a:p>
            <a:r>
              <a:rPr lang="pl-PL" dirty="0" smtClean="0"/>
              <a:t>Paszport lub Dowód Osobisty </a:t>
            </a:r>
          </a:p>
          <a:p>
            <a:r>
              <a:rPr lang="pl-PL" dirty="0" smtClean="0"/>
              <a:t>Europejska Karta Ubezpieczenia </a:t>
            </a:r>
            <a:r>
              <a:rPr lang="pl-PL" dirty="0" smtClean="0"/>
              <a:t>Zdrowotnego</a:t>
            </a:r>
          </a:p>
          <a:p>
            <a:r>
              <a:rPr lang="pl-PL" dirty="0" smtClean="0"/>
              <a:t>Zgoda Rodzica na wyjazd zagraniczny pod opieką nauczycieli ucznia –osoba niepełnoletnia.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912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 b="2757"/>
          <a:stretch>
            <a:fillRect/>
          </a:stretch>
        </p:blipFill>
        <p:spPr/>
      </p:pic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084168" y="484900"/>
            <a:ext cx="2880320" cy="1942834"/>
          </a:xfrm>
        </p:spPr>
        <p:txBody>
          <a:bodyPr/>
          <a:lstStyle/>
          <a:p>
            <a:r>
              <a:rPr lang="pl-PL" dirty="0" smtClean="0"/>
              <a:t>Prezentacja przygotowana w ramach działań rekrutacyjnych – spotkania informacyjne</a:t>
            </a:r>
          </a:p>
          <a:p>
            <a:r>
              <a:rPr lang="pl-PL" dirty="0" smtClean="0"/>
              <a:t>Dla Rodziców i</a:t>
            </a:r>
          </a:p>
          <a:p>
            <a:r>
              <a:rPr lang="pl-PL" dirty="0" smtClean="0"/>
              <a:t>Kadry edukacji szkolnej </a:t>
            </a:r>
            <a:endParaRPr lang="pl-PL" dirty="0"/>
          </a:p>
          <a:p>
            <a:endParaRPr lang="pl-PL" dirty="0"/>
          </a:p>
          <a:p>
            <a:r>
              <a:rPr lang="pl-PL" b="1" dirty="0" smtClean="0"/>
              <a:t>15.11.2023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Rodzice i Uczniowie </a:t>
            </a:r>
          </a:p>
          <a:p>
            <a:r>
              <a:rPr lang="pl-PL" b="1" dirty="0" smtClean="0">
                <a:solidFill>
                  <a:schemeClr val="accent1"/>
                </a:solidFill>
              </a:rPr>
              <a:t>16.11.2023</a:t>
            </a:r>
            <a:r>
              <a:rPr lang="pl-PL" dirty="0" smtClean="0"/>
              <a:t> Kadra edukacji szkolnej PSP nr 1</a:t>
            </a:r>
          </a:p>
          <a:p>
            <a:r>
              <a:rPr lang="pl-PL" dirty="0"/>
              <a:t>o</a:t>
            </a:r>
            <a:r>
              <a:rPr lang="pl-PL" dirty="0" smtClean="0"/>
              <a:t>pracował zespół ds. rekrutacji i informowaniu o projekcie ,,Zagraniczna mobilność edukacyjna uczniów i kadry edukacji szkolnej’’,</a:t>
            </a:r>
          </a:p>
          <a:p>
            <a:r>
              <a:rPr lang="pl-PL" dirty="0" smtClean="0"/>
              <a:t>realizowanym w PSP nr 1 im. Wacława Górskiego w Stalowej Woli . </a:t>
            </a: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DO ZOBACZENIA W GRUPIE PROJEKTOWEJ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099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7390" y="367299"/>
            <a:ext cx="7389546" cy="734818"/>
          </a:xfrm>
        </p:spPr>
        <p:txBody>
          <a:bodyPr>
            <a:normAutofit/>
          </a:bodyPr>
          <a:lstStyle/>
          <a:p>
            <a:r>
              <a:rPr lang="pl-PL" sz="1400" dirty="0" smtClean="0"/>
              <a:t>CELE PROJEKTU ,,SZKOŁA Z OKNEM NA ŚWIAT”</a:t>
            </a:r>
            <a:br>
              <a:rPr lang="pl-PL" sz="1400" dirty="0" smtClean="0"/>
            </a:br>
            <a:r>
              <a:rPr lang="pl-PL" sz="1400" dirty="0" smtClean="0"/>
              <a:t>ZAGRANICZNA MOBILNOŚĆ EDUKACYJNA UCZNIÓW I KADRY EDUKACJI SZKOLNEJ </a:t>
            </a:r>
            <a:endParaRPr lang="pl-PL" sz="1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Wzrost kompetencji językowych uczniów i kadry edukacji szkolnej PSP nr 1 w Stalowej Woli</a:t>
            </a:r>
          </a:p>
          <a:p>
            <a:r>
              <a:rPr lang="pl-PL" dirty="0" smtClean="0"/>
              <a:t>Wprowadzenie na zajęcia z dziećmi zintegrowanej metody nauczania języka angielskiego CLIL</a:t>
            </a:r>
          </a:p>
          <a:p>
            <a:r>
              <a:rPr lang="pl-PL" dirty="0" smtClean="0"/>
              <a:t>Wzrost kompetencji cyfrowych uczniów i nauczycieli w zakresie efektywnego użycia TIK do nauki języka angielskiego</a:t>
            </a:r>
          </a:p>
          <a:p>
            <a:r>
              <a:rPr lang="pl-PL" dirty="0" smtClean="0"/>
              <a:t>Wzrost liczby realizowanych projektów e-</a:t>
            </a:r>
            <a:r>
              <a:rPr lang="pl-PL" dirty="0" err="1" smtClean="0"/>
              <a:t>Twinning</a:t>
            </a:r>
            <a:r>
              <a:rPr lang="pl-PL" dirty="0" smtClean="0"/>
              <a:t>, Erasmus Plus w PSP nr 1 jako efekt przełamania bariery językowej</a:t>
            </a:r>
          </a:p>
          <a:p>
            <a:r>
              <a:rPr lang="pl-PL" dirty="0" smtClean="0"/>
              <a:t>Promowanie wiedzy o Unii Europejskiej</a:t>
            </a:r>
          </a:p>
          <a:p>
            <a:r>
              <a:rPr lang="pl-PL" dirty="0" smtClean="0"/>
              <a:t>Promowanie zrównoważonych podróży z przestrzeganiem zasady – nie szkodzić środowisku</a:t>
            </a:r>
          </a:p>
          <a:p>
            <a:r>
              <a:rPr lang="pl-PL" dirty="0" smtClean="0"/>
              <a:t>Poznanie dorobku kulturowego i walorów krajoznawczych Malty</a:t>
            </a:r>
          </a:p>
          <a:p>
            <a:r>
              <a:rPr lang="pl-PL" dirty="0" smtClean="0"/>
              <a:t>Korzystanie w pełniejszym niż dotychczas zakresie z europejskiego wymiaru edukacji </a:t>
            </a:r>
          </a:p>
          <a:p>
            <a:r>
              <a:rPr lang="pl-PL" dirty="0"/>
              <a:t> </a:t>
            </a:r>
            <a:r>
              <a:rPr lang="pl-PL" dirty="0" smtClean="0"/>
              <a:t>Promowanie gotowości uczenia się /zdobywania nowych umiejętności -niezależnie od wieku </a:t>
            </a:r>
          </a:p>
          <a:p>
            <a:r>
              <a:rPr lang="pl-PL" dirty="0" smtClean="0"/>
              <a:t>Dobra promocja szkoły w środowisku i wzrost zainteresowania placówką w mieście i w wymiarze europejskim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319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FAFA55-D5BF-4445-886E-9FC4188F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3651870"/>
            <a:ext cx="6537298" cy="480062"/>
          </a:xfrm>
        </p:spPr>
        <p:txBody>
          <a:bodyPr>
            <a:noAutofit/>
          </a:bodyPr>
          <a:lstStyle/>
          <a:p>
            <a:r>
              <a:rPr lang="pl-PL" sz="1400" dirty="0" smtClean="0"/>
              <a:t>TERMIN REALIZACJI PROJEKTU </a:t>
            </a:r>
            <a:br>
              <a:rPr lang="pl-PL" sz="1400" dirty="0" smtClean="0"/>
            </a:br>
            <a:r>
              <a:rPr lang="pl-PL" sz="1400" dirty="0" smtClean="0"/>
              <a:t>01.08.2023- 31.01.2025 </a:t>
            </a:r>
            <a:endParaRPr lang="pl-PL" sz="1400" dirty="0"/>
          </a:p>
        </p:txBody>
      </p:sp>
      <p:pic>
        <p:nvPicPr>
          <p:cNvPr id="17" name="Symbol zastępczy obrazu 16">
            <a:extLst>
              <a:ext uri="{FF2B5EF4-FFF2-40B4-BE49-F238E27FC236}">
                <a16:creationId xmlns:a16="http://schemas.microsoft.com/office/drawing/2014/main" id="{699B2544-37CB-4C1A-82E7-27B622A45F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7" y="112561"/>
            <a:ext cx="7399510" cy="3446842"/>
          </a:xfrm>
        </p:spPr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UCZESTNICY PROJEKTU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Osoby o tzw. nierównych szansach ze względu na :</a:t>
            </a:r>
          </a:p>
          <a:p>
            <a:r>
              <a:rPr lang="pl-PL" dirty="0" smtClean="0"/>
              <a:t>Niepełnosprawność</a:t>
            </a:r>
          </a:p>
          <a:p>
            <a:r>
              <a:rPr lang="pl-PL" dirty="0" smtClean="0"/>
              <a:t>Trudności edukacyjne</a:t>
            </a:r>
          </a:p>
          <a:p>
            <a:r>
              <a:rPr lang="pl-PL" dirty="0" smtClean="0"/>
              <a:t>Przeszkody natury ekonomicznej</a:t>
            </a:r>
          </a:p>
          <a:p>
            <a:r>
              <a:rPr lang="pl-PL" dirty="0" smtClean="0"/>
              <a:t>Różnice kulturowe</a:t>
            </a:r>
          </a:p>
          <a:p>
            <a:r>
              <a:rPr lang="pl-PL" dirty="0" smtClean="0"/>
              <a:t>Problemy zdrowotne</a:t>
            </a:r>
          </a:p>
          <a:p>
            <a:r>
              <a:rPr lang="pl-PL" dirty="0" smtClean="0"/>
              <a:t>Przeszkody społeczne</a:t>
            </a:r>
          </a:p>
          <a:p>
            <a:r>
              <a:rPr lang="pl-PL" dirty="0" smtClean="0"/>
              <a:t>Przeszkody natury geograficznej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861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 b="2757"/>
          <a:stretch>
            <a:fillRect/>
          </a:stretch>
        </p:blipFill>
        <p:spPr/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987823" y="3696698"/>
            <a:ext cx="4248473" cy="675252"/>
          </a:xfrm>
        </p:spPr>
        <p:txBody>
          <a:bodyPr>
            <a:noAutofit/>
          </a:bodyPr>
          <a:lstStyle/>
          <a:p>
            <a:r>
              <a:rPr lang="pl-PL" sz="1000" dirty="0" smtClean="0"/>
              <a:t>PLANOWANE AKTYWNOŚCI UCZESTNIKÓW – UCZNIOWIE</a:t>
            </a:r>
            <a:br>
              <a:rPr lang="pl-PL" sz="1000" dirty="0" smtClean="0"/>
            </a:br>
            <a:r>
              <a:rPr lang="pl-PL" sz="1000" dirty="0" smtClean="0"/>
              <a:t>PRZYKŁADY  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40682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DZIAŁAŃ UCZNIÓW W PROJEKCIE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Wypełnienie formularza zgłoszeniowego – określenie potrzeb kandydata- w tym wskazanie tzw. nierównej szansy</a:t>
            </a:r>
          </a:p>
          <a:p>
            <a:r>
              <a:rPr lang="pl-PL" dirty="0" smtClean="0"/>
              <a:t>Udział w spotkaniach grupy projektowej wg harmonogramu projektu</a:t>
            </a:r>
          </a:p>
          <a:p>
            <a:r>
              <a:rPr lang="pl-PL" dirty="0" smtClean="0"/>
              <a:t>Projektowanie logo projektu</a:t>
            </a:r>
          </a:p>
          <a:p>
            <a:r>
              <a:rPr lang="pl-PL" dirty="0" smtClean="0"/>
              <a:t>Tworzenie własnej wizytówki w projekcie</a:t>
            </a:r>
          </a:p>
          <a:p>
            <a:r>
              <a:rPr lang="pl-PL" dirty="0" smtClean="0"/>
              <a:t>Przygotowanie się do mobilności grupowej na Maltę lub innego kraju z grupy- włączenie się do działań projektowych e-</a:t>
            </a:r>
            <a:r>
              <a:rPr lang="pl-PL" dirty="0" err="1" smtClean="0"/>
              <a:t>Twinning</a:t>
            </a:r>
            <a:r>
              <a:rPr lang="pl-PL" dirty="0" smtClean="0"/>
              <a:t> online w szkole</a:t>
            </a:r>
          </a:p>
          <a:p>
            <a:r>
              <a:rPr lang="pl-PL" dirty="0" smtClean="0"/>
              <a:t>Udział w mobilności zagranicznej i wykonywanie działań wg celów projektu</a:t>
            </a:r>
          </a:p>
          <a:p>
            <a:r>
              <a:rPr lang="pl-PL" dirty="0" smtClean="0"/>
              <a:t>Dzielenie się zdobytą wiedzą i umiejętnościami po odbytej mobilności</a:t>
            </a:r>
          </a:p>
          <a:p>
            <a:r>
              <a:rPr lang="pl-PL" dirty="0" smtClean="0"/>
              <a:t>Promowanie i upowszechnianie efektów projektu </a:t>
            </a:r>
          </a:p>
          <a:p>
            <a:r>
              <a:rPr lang="pl-PL" dirty="0" smtClean="0"/>
              <a:t>Projektowanie działań i udział w Gali Projektu ,, Szkoła z oknem na świat…”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435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PLANOWANY TERMIN MOBILNOŚCI UCZNIÓW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kwiecień</a:t>
            </a:r>
            <a:r>
              <a:rPr lang="pl-PL" dirty="0" smtClean="0"/>
              <a:t> </a:t>
            </a:r>
            <a:r>
              <a:rPr lang="pl-PL" dirty="0" smtClean="0"/>
              <a:t>-2024 rok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ZADANIA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Zebranie potrzebnej dokumentacji – podpisanie Umowy z uczestnikiem projektu i zgoda Rodzica </a:t>
            </a:r>
          </a:p>
          <a:p>
            <a:pPr marL="0" indent="0">
              <a:buNone/>
            </a:pPr>
            <a:r>
              <a:rPr lang="pl-PL" dirty="0" smtClean="0"/>
              <a:t>Zgoda obydwojga Rodziców na wyjazd zagraniczny pod opieką nauczycieli</a:t>
            </a:r>
          </a:p>
          <a:p>
            <a:pPr marL="0" indent="0">
              <a:buNone/>
            </a:pPr>
            <a:r>
              <a:rPr lang="pl-PL" dirty="0" smtClean="0"/>
              <a:t>Paszport lub dowód tymczasowy </a:t>
            </a:r>
          </a:p>
          <a:p>
            <a:pPr marL="0" indent="0">
              <a:buNone/>
            </a:pPr>
            <a:r>
              <a:rPr lang="pl-PL" dirty="0" smtClean="0"/>
              <a:t>Europejska Karta Ubezpieczenia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30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 b="3572"/>
          <a:stretch>
            <a:fillRect/>
          </a:stretch>
        </p:blipFill>
        <p:spPr/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WYBRANE AKTYWNOŚCI KADRY EDUKACJI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824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WYBRANE AKTYWNOŚCI UCZESTNIKÓW PROJEKTU -KADRA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Wypełnienie Formularza Zgłoszeniowego </a:t>
            </a:r>
          </a:p>
          <a:p>
            <a:r>
              <a:rPr lang="pl-PL" dirty="0" smtClean="0"/>
              <a:t>Przydział zadań w zespole projektowym </a:t>
            </a:r>
          </a:p>
          <a:p>
            <a:r>
              <a:rPr lang="pl-PL" dirty="0" smtClean="0"/>
              <a:t>Przygotowanie językowe przed mobilnością – cykl zajęć z języka angielskiego – stacjonarnie i zdalnie- wg potrzeb uczestników – min. 20 godz. </a:t>
            </a:r>
            <a:r>
              <a:rPr lang="pl-PL" dirty="0"/>
              <a:t>p</a:t>
            </a:r>
            <a:r>
              <a:rPr lang="pl-PL" dirty="0" smtClean="0"/>
              <a:t>rzygotowania językowego</a:t>
            </a:r>
          </a:p>
          <a:p>
            <a:r>
              <a:rPr lang="pl-PL" dirty="0" smtClean="0"/>
              <a:t>Tworzenie rejestru stosowanych do nauki języka angielskiego metod i aplikacji, obserwacja postępów w nauce</a:t>
            </a:r>
          </a:p>
          <a:p>
            <a:r>
              <a:rPr lang="pl-PL" dirty="0" smtClean="0"/>
              <a:t> Udział w mobilności edukacyjnej –grupa 10 nauczycieli PSP nr 1 weźmie udział w kursie językowo-metodycznym na Malcie – </a:t>
            </a:r>
            <a:r>
              <a:rPr lang="pl-PL" dirty="0" err="1" smtClean="0"/>
              <a:t>Maltalingua</a:t>
            </a:r>
            <a:r>
              <a:rPr lang="pl-PL" dirty="0" smtClean="0"/>
              <a:t> St. </a:t>
            </a:r>
            <a:r>
              <a:rPr lang="pl-PL" dirty="0" err="1" smtClean="0"/>
              <a:t>Julian’s</a:t>
            </a:r>
            <a:r>
              <a:rPr lang="pl-PL" dirty="0" smtClean="0"/>
              <a:t> i wydarzeniu turystyczno-poznawczym – wycieczka na wyspę Gozo </a:t>
            </a:r>
            <a:r>
              <a:rPr lang="pl-PL" dirty="0" smtClean="0"/>
              <a:t>lub Comino</a:t>
            </a:r>
            <a:endParaRPr lang="pl-PL" dirty="0" smtClean="0"/>
          </a:p>
          <a:p>
            <a:r>
              <a:rPr lang="pl-PL" dirty="0" smtClean="0"/>
              <a:t>Upowszechnienie efektów mobilności w formie sprawozdań, relacji, świadectwie potwierdzającym efekty kształcenia</a:t>
            </a:r>
          </a:p>
          <a:p>
            <a:r>
              <a:rPr lang="pl-PL" dirty="0" smtClean="0"/>
              <a:t>Opracowanie scenariuszy z CLIL i prezentacja działań w środowisku</a:t>
            </a:r>
          </a:p>
          <a:p>
            <a:r>
              <a:rPr lang="pl-PL" dirty="0" smtClean="0"/>
              <a:t>Upowszechnienie i promocja projektu – przygotowanie i udział w Gali Projektu ,,Szkoła z oknem na świat’’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56071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563</TotalTime>
  <Words>635</Words>
  <Application>Microsoft Office PowerPoint</Application>
  <PresentationFormat>Pokaz na ekranie (16:9)</PresentationFormat>
  <Paragraphs>90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</vt:lpstr>
      <vt:lpstr>Motyw pakietu Office</vt:lpstr>
      <vt:lpstr>Jakie zadania wykonamy podczas realizacji projektu ,,Szkoła z oknem na świat (…)’’ Zagraniczna mobilność edukacyjna uczniów i kadry edukacji szkolnej  </vt:lpstr>
      <vt:lpstr>CELE PROJEKTU ,,SZKOŁA Z OKNEM NA ŚWIAT” ZAGRANICZNA MOBILNOŚĆ EDUKACYJNA UCZNIÓW I KADRY EDUKACJI SZKOLNEJ </vt:lpstr>
      <vt:lpstr>TERMIN REALIZACJI PROJEKTU  01.08.2023- 31.01.2025 </vt:lpstr>
      <vt:lpstr>UCZESTNICY PROJEKTU </vt:lpstr>
      <vt:lpstr>PLANOWANE AKTYWNOŚCI UCZESTNIKÓW – UCZNIOWIE PRZYKŁADY  </vt:lpstr>
      <vt:lpstr>PRZYKŁADY DZIAŁAŃ UCZNIÓW W PROJEKCIE </vt:lpstr>
      <vt:lpstr>PLANOWANY TERMIN MOBILNOŚCI UCZNIÓW </vt:lpstr>
      <vt:lpstr>WYBRANE AKTYWNOŚCI KADRY EDUKACJI</vt:lpstr>
      <vt:lpstr>WYBRANE AKTYWNOŚCI UCZESTNIKÓW PROJEKTU -KADRA</vt:lpstr>
      <vt:lpstr>TERMIN MOBILNOŚCI KADRY – po 21 czerwca 2024  do końca czerwca 2024 </vt:lpstr>
      <vt:lpstr>CZAS TRWANIA MOBILNOŚCI </vt:lpstr>
      <vt:lpstr>DOKUMENTY NIEZBĘDNE DO ODBYCIA MOBILNOŚCI </vt:lpstr>
      <vt:lpstr>DO ZOBACZENIA W GRUPIE PROJEKTOWEJ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Jacek Janusz</cp:lastModifiedBy>
  <cp:revision>87</cp:revision>
  <dcterms:created xsi:type="dcterms:W3CDTF">2022-06-22T09:40:44Z</dcterms:created>
  <dcterms:modified xsi:type="dcterms:W3CDTF">2024-01-13T20:20:27Z</dcterms:modified>
</cp:coreProperties>
</file>